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3" r:id="rId6"/>
    <p:sldId id="271" r:id="rId7"/>
    <p:sldId id="260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70" d="100"/>
          <a:sy n="70" d="100"/>
        </p:scale>
        <p:origin x="-61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64" y="5130235"/>
            <a:ext cx="1153727" cy="1136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1325"/>
            <a:ext cx="1190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2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5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0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1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240A-5805-4C6D-BFD4-A0AB0E01E9E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BCEE-4F7D-4A3F-BF7A-5575DFD6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SADC negotiations on trade in communication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Workshop for 22</a:t>
            </a:r>
            <a:r>
              <a:rPr lang="en-US" baseline="30000" dirty="0" smtClean="0"/>
              <a:t>nd</a:t>
            </a:r>
            <a:r>
              <a:rPr lang="en-US" dirty="0" smtClean="0"/>
              <a:t> TNF Services</a:t>
            </a:r>
          </a:p>
          <a:p>
            <a:r>
              <a:rPr lang="en-US" dirty="0" smtClean="0"/>
              <a:t>Johannesburg</a:t>
            </a:r>
          </a:p>
          <a:p>
            <a:r>
              <a:rPr lang="en-US" dirty="0" smtClean="0"/>
              <a:t>4 August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365125"/>
            <a:ext cx="1166883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Regulatory Issues: Telecommunication &amp; broadcasting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10 of TCM: ICT  (Telecoms and broadcasting)</a:t>
            </a:r>
          </a:p>
          <a:p>
            <a:pPr lvl="1"/>
            <a:r>
              <a:rPr lang="en-US" dirty="0" smtClean="0"/>
              <a:t>Competitive safeguards</a:t>
            </a:r>
          </a:p>
          <a:p>
            <a:pPr lvl="1"/>
            <a:r>
              <a:rPr lang="en-US" dirty="0" smtClean="0"/>
              <a:t>Interconnection</a:t>
            </a:r>
          </a:p>
          <a:p>
            <a:pPr lvl="1"/>
            <a:r>
              <a:rPr lang="en-US" dirty="0" smtClean="0"/>
              <a:t>Universal services</a:t>
            </a:r>
          </a:p>
          <a:p>
            <a:pPr lvl="1"/>
            <a:r>
              <a:rPr lang="en-US" dirty="0" smtClean="0"/>
              <a:t>Licensing</a:t>
            </a:r>
          </a:p>
          <a:p>
            <a:pPr lvl="1"/>
            <a:r>
              <a:rPr lang="en-US" dirty="0" smtClean="0"/>
              <a:t>Independence of regulators</a:t>
            </a:r>
          </a:p>
          <a:p>
            <a:pPr lvl="1"/>
            <a:r>
              <a:rPr lang="en-US" dirty="0" smtClean="0"/>
              <a:t>Allocation of scarce resource</a:t>
            </a:r>
          </a:p>
          <a:p>
            <a:r>
              <a:rPr lang="en-US" dirty="0" smtClean="0"/>
              <a:t>No similar regulatory disciplines for audio-visual services in the GATS other than the DR and other non-broadcasting in the context of SADC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223379" y="2470245"/>
            <a:ext cx="150125" cy="19516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1051" y="3122894"/>
            <a:ext cx="466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Similar provisions in the TRP proposed for adoption in SADC </a:t>
            </a:r>
            <a:r>
              <a:rPr lang="en-US" i="1" dirty="0" err="1" smtClean="0">
                <a:solidFill>
                  <a:srgbClr val="FF0000"/>
                </a:solidFill>
              </a:rPr>
              <a:t>TiS</a:t>
            </a:r>
            <a:r>
              <a:rPr lang="en-US" i="1" dirty="0" smtClean="0">
                <a:solidFill>
                  <a:srgbClr val="FF0000"/>
                </a:solidFill>
              </a:rPr>
              <a:t> by 4 MS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Issues from Sector study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378425"/>
            <a:ext cx="10739650" cy="52898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Postal &amp; Courier Services</a:t>
            </a:r>
          </a:p>
          <a:p>
            <a:pPr lvl="1"/>
            <a:r>
              <a:rPr lang="en-US" dirty="0" smtClean="0"/>
              <a:t>All MS have postal monopoly services = </a:t>
            </a:r>
            <a:r>
              <a:rPr lang="en-US" u="sng" dirty="0"/>
              <a:t>a positive list of “reserve services” </a:t>
            </a:r>
            <a:endParaRPr lang="en-US" u="sng" dirty="0" smtClean="0"/>
          </a:p>
          <a:p>
            <a:pPr lvl="1"/>
            <a:r>
              <a:rPr lang="en-US" dirty="0" smtClean="0"/>
              <a:t>Most MS have liberalized courier services 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Access of Universal services fund and the obligation to provide such services</a:t>
            </a:r>
          </a:p>
          <a:p>
            <a:pPr lvl="1"/>
            <a:r>
              <a:rPr lang="en-US" dirty="0" smtClean="0"/>
              <a:t>Independent regulator </a:t>
            </a:r>
          </a:p>
          <a:p>
            <a:r>
              <a:rPr lang="en-US" dirty="0" smtClean="0"/>
              <a:t>Telecommunications</a:t>
            </a:r>
          </a:p>
          <a:p>
            <a:pPr lvl="1"/>
            <a:r>
              <a:rPr lang="en-US" dirty="0" smtClean="0"/>
              <a:t>Most MS use </a:t>
            </a:r>
            <a:r>
              <a:rPr lang="en-US" b="1" i="1" dirty="0" smtClean="0">
                <a:solidFill>
                  <a:srgbClr val="00B050"/>
                </a:solidFill>
              </a:rPr>
              <a:t>converged services classification </a:t>
            </a:r>
            <a:r>
              <a:rPr lang="en-US" dirty="0" smtClean="0"/>
              <a:t>for licensing “network, services &amp; infrastructure”</a:t>
            </a:r>
          </a:p>
          <a:p>
            <a:pPr lvl="1"/>
            <a:r>
              <a:rPr lang="en-US" dirty="0" smtClean="0"/>
              <a:t>Most MS are </a:t>
            </a:r>
            <a:r>
              <a:rPr lang="en-US" b="1" i="1" dirty="0" smtClean="0">
                <a:solidFill>
                  <a:srgbClr val="00B050"/>
                </a:solidFill>
              </a:rPr>
              <a:t>TRP compliant </a:t>
            </a:r>
            <a:r>
              <a:rPr lang="en-US" dirty="0" smtClean="0"/>
              <a:t>except for a few areas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Liberal regimes Vs GATS commitments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Liberalization levels Vs access to ICT services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Fairly competitive</a:t>
            </a:r>
          </a:p>
          <a:p>
            <a:r>
              <a:rPr lang="en-US" dirty="0" smtClean="0"/>
              <a:t>Audio-visual services</a:t>
            </a:r>
          </a:p>
          <a:p>
            <a:pPr lvl="1"/>
            <a:r>
              <a:rPr lang="en-US" dirty="0" smtClean="0"/>
              <a:t>Most MS regulates broadcasting services - </a:t>
            </a:r>
            <a:r>
              <a:rPr lang="en-US" dirty="0"/>
              <a:t>liberal </a:t>
            </a:r>
            <a:r>
              <a:rPr lang="en-US" dirty="0" smtClean="0"/>
              <a:t>regimes except “cross-media ownership &amp; foreign shareholders” </a:t>
            </a:r>
            <a:r>
              <a:rPr lang="en-US" i="1" dirty="0" smtClean="0">
                <a:solidFill>
                  <a:srgbClr val="00B050"/>
                </a:solidFill>
              </a:rPr>
              <a:t>other not regulations for audio-visual</a:t>
            </a:r>
          </a:p>
          <a:p>
            <a:pPr lvl="1"/>
            <a:r>
              <a:rPr lang="en-US" dirty="0" smtClean="0"/>
              <a:t>multi-tier licensing regimes – “community Vs national”, “public Vs commercial”  and “private”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 will the negotiations make difference in regional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SADC objective in ICT Sector is … </a:t>
            </a:r>
            <a:r>
              <a:rPr lang="en-GB" dirty="0" smtClean="0"/>
              <a:t>ensure </a:t>
            </a:r>
            <a:r>
              <a:rPr lang="en-GB" dirty="0"/>
              <a:t>access to adequate high quality and efficient </a:t>
            </a:r>
            <a:r>
              <a:rPr lang="en-GB" dirty="0" smtClean="0"/>
              <a:t>services (ICT) </a:t>
            </a:r>
            <a:r>
              <a:rPr lang="en-GB" dirty="0" smtClean="0"/>
              <a:t>… </a:t>
            </a:r>
            <a:r>
              <a:rPr lang="en-GB" dirty="0" smtClean="0"/>
              <a:t>for </a:t>
            </a:r>
            <a:r>
              <a:rPr lang="en-GB" dirty="0"/>
              <a:t>socio-economic </a:t>
            </a:r>
            <a:r>
              <a:rPr lang="en-GB" dirty="0" smtClean="0"/>
              <a:t>development in </a:t>
            </a:r>
            <a:r>
              <a:rPr lang="en-GB" dirty="0"/>
              <a:t>the region </a:t>
            </a:r>
            <a:endParaRPr lang="en-US" dirty="0" smtClean="0"/>
          </a:p>
          <a:p>
            <a:pPr lvl="1"/>
            <a:r>
              <a:rPr lang="en-US" dirty="0"/>
              <a:t>Provide legal certainty on trade regulations in the sector</a:t>
            </a:r>
          </a:p>
          <a:p>
            <a:pPr lvl="1"/>
            <a:r>
              <a:rPr lang="en-US" dirty="0" smtClean="0"/>
              <a:t>Attract </a:t>
            </a:r>
            <a:r>
              <a:rPr lang="en-US" dirty="0"/>
              <a:t>(regional</a:t>
            </a:r>
            <a:r>
              <a:rPr lang="en-US" dirty="0" smtClean="0"/>
              <a:t>) investment =more players </a:t>
            </a:r>
          </a:p>
          <a:p>
            <a:pPr lvl="1"/>
            <a:r>
              <a:rPr lang="en-US" dirty="0" smtClean="0"/>
              <a:t>Competition- efficiency and effective </a:t>
            </a:r>
            <a:endParaRPr lang="en-US" dirty="0" smtClean="0"/>
          </a:p>
          <a:p>
            <a:pPr lvl="1"/>
            <a:r>
              <a:rPr lang="en-US" dirty="0" smtClean="0"/>
              <a:t>Learn </a:t>
            </a:r>
            <a:r>
              <a:rPr lang="en-US" dirty="0"/>
              <a:t>from each other : policy and regulatory cooperation, share scarce resources, interconnections, human resource development, 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….. Etc.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ICT </a:t>
            </a:r>
            <a:r>
              <a:rPr lang="en-US" i="1" dirty="0" smtClean="0">
                <a:solidFill>
                  <a:srgbClr val="FF0000"/>
                </a:solidFill>
              </a:rPr>
              <a:t>as infrastructure for trade in Goods and other services sector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Issues for </a:t>
            </a:r>
            <a:r>
              <a:rPr lang="en-US" dirty="0" smtClean="0">
                <a:latin typeface="Comic Sans MS" panose="030F0702030302020204" pitchFamily="66" charset="0"/>
              </a:rPr>
              <a:t>Decisions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TNF address classification issues? 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Postal Vs Courier Services </a:t>
            </a:r>
            <a:r>
              <a:rPr lang="en-US" dirty="0" smtClean="0"/>
              <a:t>(the distinction and incl. of exp. delivery services)</a:t>
            </a:r>
          </a:p>
          <a:p>
            <a:r>
              <a:rPr lang="en-US" dirty="0" smtClean="0"/>
              <a:t>What is the best approach on regulatory issues? </a:t>
            </a:r>
          </a:p>
          <a:p>
            <a:pPr lvl="1"/>
            <a:r>
              <a:rPr lang="en-US" dirty="0" smtClean="0"/>
              <a:t>How should MS reflect existing undertakings under TCM &amp; </a:t>
            </a:r>
            <a:r>
              <a:rPr lang="en-US" dirty="0" err="1" smtClean="0"/>
              <a:t>TiS</a:t>
            </a:r>
            <a:r>
              <a:rPr lang="en-US" dirty="0" smtClean="0"/>
              <a:t> Protocols?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Proposed reference paper on “postal and courier services”</a:t>
            </a:r>
          </a:p>
          <a:p>
            <a:pPr lvl="1"/>
            <a:r>
              <a:rPr lang="en-US" dirty="0" smtClean="0"/>
              <a:t>TRP: SADC wide adoption Vs additional commitment</a:t>
            </a:r>
          </a:p>
          <a:p>
            <a:r>
              <a:rPr lang="en-US" i="1" dirty="0" smtClean="0"/>
              <a:t>To what extent do the offers respond to requests so far made in communication services? Do offers meet the requirement of “better than GATS commitments?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4" y="351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Issues for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76" y="1569493"/>
            <a:ext cx="10589524" cy="4607470"/>
          </a:xfrm>
        </p:spPr>
        <p:txBody>
          <a:bodyPr/>
          <a:lstStyle/>
          <a:p>
            <a:r>
              <a:rPr lang="en-US" sz="4000" dirty="0"/>
              <a:t>C</a:t>
            </a:r>
            <a:r>
              <a:rPr lang="en-US" sz="4000" dirty="0" smtClean="0"/>
              <a:t>onsider and recommend one option on each of the issues identified in the “Background Note” in particular: </a:t>
            </a:r>
          </a:p>
          <a:p>
            <a:pPr lvl="1"/>
            <a:r>
              <a:rPr lang="en-US" sz="3000" i="1" dirty="0" smtClean="0">
                <a:solidFill>
                  <a:srgbClr val="FF0000"/>
                </a:solidFill>
              </a:rPr>
              <a:t>Classification of Postal &amp; courier </a:t>
            </a:r>
            <a:r>
              <a:rPr lang="en-US" sz="3000" i="1" dirty="0" smtClean="0">
                <a:solidFill>
                  <a:srgbClr val="FF0000"/>
                </a:solidFill>
              </a:rPr>
              <a:t>services</a:t>
            </a:r>
          </a:p>
          <a:p>
            <a:pPr lvl="1"/>
            <a:r>
              <a:rPr lang="en-US" sz="3000" i="1" dirty="0" smtClean="0">
                <a:solidFill>
                  <a:srgbClr val="FF0000"/>
                </a:solidFill>
              </a:rPr>
              <a:t>How can the </a:t>
            </a:r>
            <a:r>
              <a:rPr lang="en-US" sz="3000" i="1" dirty="0">
                <a:solidFill>
                  <a:srgbClr val="FF0000"/>
                </a:solidFill>
              </a:rPr>
              <a:t> regulatory </a:t>
            </a:r>
            <a:r>
              <a:rPr lang="en-US" sz="3000" i="1" dirty="0" smtClean="0">
                <a:solidFill>
                  <a:srgbClr val="FF0000"/>
                </a:solidFill>
              </a:rPr>
              <a:t>undertaking in TCM protocol be reinforced by commitments under the </a:t>
            </a:r>
            <a:r>
              <a:rPr lang="en-US" sz="3000" i="1" dirty="0" err="1" smtClean="0">
                <a:solidFill>
                  <a:srgbClr val="FF0000"/>
                </a:solidFill>
              </a:rPr>
              <a:t>TiS</a:t>
            </a:r>
            <a:r>
              <a:rPr lang="en-US" sz="3000" i="1" dirty="0" smtClean="0">
                <a:solidFill>
                  <a:srgbClr val="FF0000"/>
                </a:solidFill>
              </a:rPr>
              <a:t> Protocol?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lvl="2"/>
            <a:r>
              <a:rPr lang="en-US" sz="2600" i="1" dirty="0" smtClean="0">
                <a:solidFill>
                  <a:srgbClr val="FF0000"/>
                </a:solidFill>
              </a:rPr>
              <a:t>Treatment of regulatory issues </a:t>
            </a:r>
            <a:r>
              <a:rPr lang="en-US" sz="2600" i="1" dirty="0">
                <a:solidFill>
                  <a:srgbClr val="FF0000"/>
                </a:solidFill>
              </a:rPr>
              <a:t>and </a:t>
            </a:r>
            <a:r>
              <a:rPr lang="en-US" sz="2600" i="1" dirty="0" smtClean="0">
                <a:solidFill>
                  <a:srgbClr val="FF0000"/>
                </a:solidFill>
              </a:rPr>
              <a:t>the proposal for reference paper on postal and courier </a:t>
            </a:r>
            <a:r>
              <a:rPr lang="en-US" sz="2600" i="1" dirty="0" smtClean="0">
                <a:solidFill>
                  <a:srgbClr val="FF0000"/>
                </a:solidFill>
              </a:rPr>
              <a:t>services </a:t>
            </a:r>
            <a:endParaRPr lang="en-US" sz="2600" i="1" dirty="0" smtClean="0">
              <a:solidFill>
                <a:srgbClr val="FF0000"/>
              </a:solidFill>
            </a:endParaRPr>
          </a:p>
          <a:p>
            <a:pPr lvl="2"/>
            <a:r>
              <a:rPr lang="en-US" sz="2600" i="1" dirty="0" smtClean="0">
                <a:solidFill>
                  <a:srgbClr val="FF0000"/>
                </a:solidFill>
              </a:rPr>
              <a:t>Regulatory disciplines in telecommunication services “TRP”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4552" y="24941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i="1" dirty="0" smtClean="0">
                <a:latin typeface="Comic Sans MS" panose="030F0702030302020204" pitchFamily="66" charset="0"/>
              </a:rPr>
              <a:t/>
            </a:r>
            <a:br>
              <a:rPr lang="en-US" sz="9600" b="1" i="1" dirty="0" smtClean="0">
                <a:latin typeface="Comic Sans MS" panose="030F0702030302020204" pitchFamily="66" charset="0"/>
              </a:rPr>
            </a:br>
            <a:r>
              <a:rPr lang="en-US" sz="9600" b="1" i="1" dirty="0">
                <a:latin typeface="Comic Sans MS" panose="030F0702030302020204" pitchFamily="66" charset="0"/>
              </a:rPr>
              <a:t/>
            </a:r>
            <a:br>
              <a:rPr lang="en-US" sz="9600" b="1" i="1" dirty="0">
                <a:latin typeface="Comic Sans MS" panose="030F0702030302020204" pitchFamily="66" charset="0"/>
              </a:rPr>
            </a:br>
            <a:r>
              <a:rPr lang="en-US" sz="9600" b="1" i="1" dirty="0" smtClean="0">
                <a:latin typeface="Comic Sans MS" panose="030F0702030302020204" pitchFamily="66" charset="0"/>
              </a:rPr>
              <a:t>Thank You</a:t>
            </a:r>
            <a:br>
              <a:rPr lang="en-US" sz="9600" b="1" i="1" dirty="0" smtClean="0">
                <a:latin typeface="Comic Sans MS" panose="030F0702030302020204" pitchFamily="66" charset="0"/>
              </a:rPr>
            </a:br>
            <a:r>
              <a:rPr lang="en-US" sz="8000" dirty="0">
                <a:latin typeface="Comic Sans MS" panose="030F0702030302020204" pitchFamily="66" charset="0"/>
              </a:rPr>
              <a:t/>
            </a:r>
            <a:br>
              <a:rPr lang="en-US" sz="8000" dirty="0">
                <a:latin typeface="Comic Sans MS" panose="030F0702030302020204" pitchFamily="66" charset="0"/>
              </a:rPr>
            </a:br>
            <a:r>
              <a:rPr lang="en-US" sz="8000" dirty="0" smtClean="0">
                <a:latin typeface="Comic Sans MS" panose="030F0702030302020204" pitchFamily="66" charset="0"/>
              </a:rPr>
              <a:t/>
            </a:r>
            <a:br>
              <a:rPr lang="en-US" sz="8000" dirty="0" smtClean="0">
                <a:latin typeface="Comic Sans MS" panose="030F0702030302020204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>by: vsawere@sadc.int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play in negotiations</a:t>
            </a:r>
          </a:p>
          <a:p>
            <a:r>
              <a:rPr lang="en-US" dirty="0" smtClean="0"/>
              <a:t>Classification issues</a:t>
            </a:r>
          </a:p>
          <a:p>
            <a:r>
              <a:rPr lang="en-US" dirty="0" smtClean="0"/>
              <a:t>Summary of requests and offers</a:t>
            </a:r>
          </a:p>
          <a:p>
            <a:r>
              <a:rPr lang="en-US" dirty="0" smtClean="0"/>
              <a:t>Issues related to </a:t>
            </a:r>
            <a:r>
              <a:rPr lang="en-US" smtClean="0"/>
              <a:t>TCM Protocol</a:t>
            </a:r>
            <a:endParaRPr lang="en-US" dirty="0" smtClean="0"/>
          </a:p>
          <a:p>
            <a:r>
              <a:rPr lang="en-US" dirty="0" smtClean="0"/>
              <a:t>Issues arising from sector study</a:t>
            </a:r>
          </a:p>
          <a:p>
            <a:r>
              <a:rPr lang="en-US" dirty="0" smtClean="0"/>
              <a:t>How will the negotiations make a difference to regional trade</a:t>
            </a:r>
          </a:p>
          <a:p>
            <a:r>
              <a:rPr lang="en-US" dirty="0" smtClean="0"/>
              <a:t>Decisions required</a:t>
            </a:r>
          </a:p>
          <a:p>
            <a:r>
              <a:rPr lang="en-US" dirty="0" smtClean="0"/>
              <a:t>Key questions for breakout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State of play in negotiations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Certain level of experience in negotiations</a:t>
            </a:r>
          </a:p>
          <a:p>
            <a:r>
              <a:rPr lang="en-US" dirty="0" smtClean="0"/>
              <a:t>SADC</a:t>
            </a:r>
          </a:p>
          <a:p>
            <a:pPr lvl="1"/>
            <a:r>
              <a:rPr lang="en-US" dirty="0" smtClean="0"/>
              <a:t>Policy &amp; </a:t>
            </a:r>
            <a:r>
              <a:rPr lang="en-US" dirty="0"/>
              <a:t>r</a:t>
            </a:r>
            <a:r>
              <a:rPr lang="en-US" dirty="0" smtClean="0"/>
              <a:t>egulatory </a:t>
            </a:r>
            <a:r>
              <a:rPr lang="en-US" dirty="0"/>
              <a:t>h</a:t>
            </a:r>
            <a:r>
              <a:rPr lang="en-US" dirty="0" smtClean="0"/>
              <a:t>armonization and cooperation negotiated in 1998 </a:t>
            </a:r>
            <a:endParaRPr lang="en-US" dirty="0"/>
          </a:p>
          <a:p>
            <a:pPr lvl="1"/>
            <a:r>
              <a:rPr lang="en-US" dirty="0" smtClean="0"/>
              <a:t>one of the six priority sectors </a:t>
            </a:r>
            <a:r>
              <a:rPr lang="en-US" dirty="0" smtClean="0"/>
              <a:t>– 5 requests (1 recent) </a:t>
            </a:r>
            <a:r>
              <a:rPr lang="en-US" dirty="0" smtClean="0"/>
              <a:t>and 9 (2 recent) </a:t>
            </a:r>
            <a:r>
              <a:rPr lang="en-US" dirty="0" smtClean="0"/>
              <a:t>offers so </a:t>
            </a:r>
            <a:r>
              <a:rPr lang="en-US" dirty="0" smtClean="0"/>
              <a:t>far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No substantive </a:t>
            </a:r>
            <a:r>
              <a:rPr lang="en-US" i="1" dirty="0" err="1" smtClean="0">
                <a:solidFill>
                  <a:srgbClr val="00B050"/>
                </a:solidFill>
              </a:rPr>
              <a:t>TiS</a:t>
            </a:r>
            <a:r>
              <a:rPr lang="en-US" i="1" dirty="0" smtClean="0">
                <a:solidFill>
                  <a:srgbClr val="00B050"/>
                </a:solidFill>
              </a:rPr>
              <a:t> negotiations as yet </a:t>
            </a:r>
            <a:r>
              <a:rPr lang="en-US" i="1" dirty="0" smtClean="0">
                <a:solidFill>
                  <a:srgbClr val="FF0000"/>
                </a:solidFill>
              </a:rPr>
              <a:t>but bilateral</a:t>
            </a:r>
          </a:p>
          <a:p>
            <a:r>
              <a:rPr lang="en-US" dirty="0" smtClean="0"/>
              <a:t> Trade liberalization at WTO during Uruguay round 1994</a:t>
            </a:r>
          </a:p>
          <a:p>
            <a:pPr lvl="2"/>
            <a:r>
              <a:rPr lang="en-US" dirty="0" smtClean="0"/>
              <a:t>Six SADC MS have GATS commitments  </a:t>
            </a:r>
          </a:p>
          <a:p>
            <a:pPr lvl="2"/>
            <a:r>
              <a:rPr lang="en-US" dirty="0" smtClean="0"/>
              <a:t>Reference paper on basic telecommunication</a:t>
            </a:r>
          </a:p>
          <a:p>
            <a:pPr lvl="2"/>
            <a:r>
              <a:rPr lang="en-US" dirty="0" smtClean="0"/>
              <a:t>Classifications &amp; definitions and disciplines on domestic regulations </a:t>
            </a:r>
          </a:p>
          <a:p>
            <a:r>
              <a:rPr lang="en-US" dirty="0" smtClean="0"/>
              <a:t>Trade liberalization at COMESA</a:t>
            </a:r>
          </a:p>
          <a:p>
            <a:pPr lvl="1"/>
            <a:r>
              <a:rPr lang="en-US" dirty="0" smtClean="0"/>
              <a:t>Six  SADC MS involved (5 offers so far)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2" y="370646"/>
            <a:ext cx="21209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9" y="2126421"/>
            <a:ext cx="27432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5622" y="2321802"/>
            <a:ext cx="600531" cy="4230571"/>
            <a:chOff x="502212" y="1346169"/>
            <a:chExt cx="600531" cy="3721289"/>
          </a:xfrm>
        </p:grpSpPr>
        <p:sp>
          <p:nvSpPr>
            <p:cNvPr id="7" name="Rectangle 6"/>
            <p:cNvSpPr/>
            <p:nvPr/>
          </p:nvSpPr>
          <p:spPr>
            <a:xfrm rot="16200000">
              <a:off x="-926687" y="3088968"/>
              <a:ext cx="3407387" cy="5495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 rot="16200000">
              <a:off x="-1032696" y="2932019"/>
              <a:ext cx="3721289" cy="54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84707" bIns="0" numCol="1" spcCol="1270" anchor="t" anchorCtr="0">
              <a:noAutofit/>
            </a:bodyPr>
            <a:lstStyle/>
            <a:p>
              <a:pPr lvl="0" algn="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Postal &amp; Courier services</a:t>
              </a:r>
              <a:endParaRPr lang="en-US" sz="2800" b="1" kern="1200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21" y="3165698"/>
            <a:ext cx="3144825" cy="26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30047" y="864967"/>
            <a:ext cx="805974" cy="5544279"/>
            <a:chOff x="408701" y="471283"/>
            <a:chExt cx="854213" cy="4636270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-1377040" y="2257024"/>
              <a:ext cx="4425695" cy="8542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 rot="16200000">
              <a:off x="-1377040" y="2467599"/>
              <a:ext cx="4425695" cy="854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753369" bIns="0" numCol="1" spcCol="1270" anchor="t" anchorCtr="0">
              <a:noAutofit/>
            </a:bodyPr>
            <a:lstStyle/>
            <a:p>
              <a:pPr lvl="0" algn="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/>
                <a:t>Telecommunication services</a:t>
              </a:r>
              <a:endParaRPr lang="en-US" sz="30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36021" y="1459424"/>
            <a:ext cx="3347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Basic telecommunication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Value added</a:t>
            </a:r>
            <a:endParaRPr lang="en-US" sz="2200" dirty="0"/>
          </a:p>
          <a:p>
            <a:r>
              <a:rPr lang="en-US" sz="2200" dirty="0" smtClean="0"/>
              <a:t>Unified/converged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“Use” Vs “supply”</a:t>
            </a:r>
          </a:p>
          <a:p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171842" y="28264"/>
            <a:ext cx="7163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Classification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3057" y="1599325"/>
            <a:ext cx="3281097" cy="49530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6936" tIns="825681" rIns="376936" bIns="376936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Broadcasting </a:t>
            </a:r>
            <a:r>
              <a:rPr lang="en-US" sz="2200" dirty="0">
                <a:solidFill>
                  <a:schemeClr val="tx1"/>
                </a:solidFill>
              </a:rPr>
              <a:t>services (radio </a:t>
            </a:r>
            <a:r>
              <a:rPr lang="en-US" sz="2200" dirty="0" smtClean="0">
                <a:solidFill>
                  <a:schemeClr val="tx1"/>
                </a:solidFill>
              </a:rPr>
              <a:t>&amp; TV)</a:t>
            </a:r>
            <a:endParaRPr lang="en-US" sz="22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Motion picture and video tape projection and distribution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Motion picture and video projection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Sound recording</a:t>
            </a:r>
          </a:p>
          <a:p>
            <a:pPr marL="285750" lvl="1" indent="-285750" algn="l" defTabSz="18224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picture and video tape projection and distribution</a:t>
            </a:r>
            <a:endParaRPr lang="en-US" sz="2000" kern="1200" dirty="0"/>
          </a:p>
          <a:p>
            <a:pPr marL="285750" lvl="1" indent="-285750" algn="l" defTabSz="18224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Motion picture and video projection</a:t>
            </a:r>
            <a:endParaRPr lang="en-US" sz="2000" kern="1200" dirty="0"/>
          </a:p>
          <a:p>
            <a:pPr marL="285750" lvl="1" indent="-285750" algn="l" defTabSz="18224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Sound recording</a:t>
            </a:r>
            <a:endParaRPr lang="en-US" sz="2000" kern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98865" y="1407462"/>
            <a:ext cx="936204" cy="4830881"/>
            <a:chOff x="439265" y="1242031"/>
            <a:chExt cx="936204" cy="4425695"/>
          </a:xfrm>
        </p:grpSpPr>
        <p:sp>
          <p:nvSpPr>
            <p:cNvPr id="23" name="Rectangle 22"/>
            <p:cNvSpPr/>
            <p:nvPr/>
          </p:nvSpPr>
          <p:spPr>
            <a:xfrm rot="16200000">
              <a:off x="-1305481" y="2986777"/>
              <a:ext cx="4425695" cy="9362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 rot="16200000">
              <a:off x="-1305481" y="2986777"/>
              <a:ext cx="4425695" cy="93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825681" bIns="0" numCol="1" spcCol="1270" anchor="t" anchorCtr="0">
              <a:noAutofit/>
            </a:bodyPr>
            <a:lstStyle/>
            <a:p>
              <a:pPr lvl="0" algn="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/>
                <a:t>Audio-visual services</a:t>
              </a:r>
              <a:endParaRPr lang="en-US" sz="3300" b="1" kern="1200" dirty="0"/>
            </a:p>
          </p:txBody>
        </p:sp>
      </p:grpSp>
      <p:sp>
        <p:nvSpPr>
          <p:cNvPr id="14" name="AutoShape 8" descr="Image result for mail service images"/>
          <p:cNvSpPr>
            <a:spLocks noChangeAspect="1" noChangeArrowheads="1"/>
          </p:cNvSpPr>
          <p:nvPr/>
        </p:nvSpPr>
        <p:spPr bwMode="auto">
          <a:xfrm>
            <a:off x="155575" y="-541338"/>
            <a:ext cx="1285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97" y="5983364"/>
            <a:ext cx="922360" cy="81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45" y="25400"/>
            <a:ext cx="3656755" cy="201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8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087" y="1"/>
            <a:ext cx="10515600" cy="1037230"/>
          </a:xfrm>
        </p:spPr>
        <p:txBody>
          <a:bodyPr>
            <a:normAutofit/>
          </a:bodyPr>
          <a:lstStyle/>
          <a:p>
            <a:r>
              <a:rPr lang="en-ZA" sz="2800" b="1" dirty="0">
                <a:latin typeface="Comic Sans MS" panose="030F0702030302020204" pitchFamily="66" charset="0"/>
              </a:rPr>
              <a:t>Table 3.1: SADC country profiles and regional </a:t>
            </a:r>
            <a:r>
              <a:rPr lang="en-ZA" sz="2800" b="1" dirty="0" smtClean="0">
                <a:latin typeface="Comic Sans MS" panose="030F0702030302020204" pitchFamily="66" charset="0"/>
              </a:rPr>
              <a:t>dashboard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1" y="1219877"/>
            <a:ext cx="11745268" cy="582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4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66" y="-22172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Summary of requests and offers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4696" y="78041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R</a:t>
            </a:r>
            <a:r>
              <a:rPr lang="en-US" sz="4000" dirty="0" smtClean="0">
                <a:latin typeface="Comic Sans MS" panose="030F0702030302020204" pitchFamily="66" charset="0"/>
              </a:rPr>
              <a:t>equests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0251" y="1733265"/>
            <a:ext cx="5137766" cy="4306272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Post &amp; courier</a:t>
            </a:r>
          </a:p>
          <a:p>
            <a:pPr lvl="1"/>
            <a:r>
              <a:rPr lang="en-US" i="1" dirty="0" smtClean="0"/>
              <a:t>2 postal and 5-courier services requests but all MS (indicate reserved services)</a:t>
            </a:r>
          </a:p>
          <a:p>
            <a:r>
              <a:rPr lang="en-US" dirty="0" smtClean="0"/>
              <a:t>Telecoms</a:t>
            </a:r>
          </a:p>
          <a:p>
            <a:pPr lvl="1"/>
            <a:r>
              <a:rPr lang="en-US" i="1" dirty="0" smtClean="0"/>
              <a:t>5 requests but to all MS</a:t>
            </a:r>
          </a:p>
          <a:p>
            <a:r>
              <a:rPr lang="en-US" dirty="0" smtClean="0"/>
              <a:t>Audio-visual</a:t>
            </a:r>
          </a:p>
          <a:p>
            <a:pPr lvl="1"/>
            <a:r>
              <a:rPr lang="en-US" i="1" dirty="0" smtClean="0"/>
              <a:t>3 requests and to all but 1 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54087" y="821354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Offers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13946" y="1733266"/>
            <a:ext cx="6268872" cy="42653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Postal &amp; Courier service</a:t>
            </a:r>
          </a:p>
          <a:p>
            <a:pPr lvl="1"/>
            <a:r>
              <a:rPr lang="en-US" i="1" dirty="0" smtClean="0"/>
              <a:t>4 offers in Postal </a:t>
            </a:r>
            <a:r>
              <a:rPr lang="en-US" b="1" i="1" dirty="0" smtClean="0">
                <a:solidFill>
                  <a:srgbClr val="00B050"/>
                </a:solidFill>
              </a:rPr>
              <a:t>(2 combine P &amp;C)</a:t>
            </a:r>
            <a:r>
              <a:rPr lang="en-US" b="1" i="1" baseline="-25000" dirty="0" smtClean="0">
                <a:solidFill>
                  <a:srgbClr val="00B050"/>
                </a:solidFill>
              </a:rPr>
              <a:t> +exp. </a:t>
            </a:r>
            <a:r>
              <a:rPr lang="en-US" b="1" i="1" baseline="-25000" dirty="0" err="1" smtClean="0">
                <a:solidFill>
                  <a:srgbClr val="00B050"/>
                </a:solidFill>
              </a:rPr>
              <a:t>delry</a:t>
            </a:r>
            <a:r>
              <a:rPr lang="en-US" i="1" baseline="-25000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/>
              <a:t>excluding reserved services</a:t>
            </a:r>
          </a:p>
          <a:p>
            <a:r>
              <a:rPr lang="en-US" dirty="0" smtClean="0"/>
              <a:t>Telecoms</a:t>
            </a:r>
          </a:p>
          <a:p>
            <a:pPr lvl="1"/>
            <a:r>
              <a:rPr lang="en-US" i="1" dirty="0" smtClean="0"/>
              <a:t>8 offers but </a:t>
            </a:r>
            <a:r>
              <a:rPr lang="en-US" i="1" dirty="0" smtClean="0">
                <a:solidFill>
                  <a:srgbClr val="FF0000"/>
                </a:solidFill>
              </a:rPr>
              <a:t>1covers a few basic telecoms </a:t>
            </a:r>
            <a:r>
              <a:rPr lang="en-US" i="1" dirty="0" smtClean="0"/>
              <a:t>(</a:t>
            </a:r>
            <a:r>
              <a:rPr lang="en-US" i="1" dirty="0" smtClean="0">
                <a:solidFill>
                  <a:srgbClr val="00B050"/>
                </a:solidFill>
              </a:rPr>
              <a:t>4 </a:t>
            </a:r>
            <a:r>
              <a:rPr lang="en-US" i="1" dirty="0" err="1" smtClean="0">
                <a:solidFill>
                  <a:srgbClr val="00B050"/>
                </a:solidFill>
              </a:rPr>
              <a:t>incl.TRP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M2: </a:t>
            </a:r>
            <a:r>
              <a:rPr lang="en-US" i="1" dirty="0" smtClean="0">
                <a:solidFill>
                  <a:srgbClr val="00B050"/>
                </a:solidFill>
              </a:rPr>
              <a:t>termination of int. calls &amp; callback</a:t>
            </a:r>
          </a:p>
          <a:p>
            <a:pPr lvl="1"/>
            <a:r>
              <a:rPr lang="en-US" i="1" dirty="0" smtClean="0"/>
              <a:t>M3 limitations: foreign share capital, ENT (# of licenses), constr. of own infra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Audio-visual</a:t>
            </a:r>
          </a:p>
          <a:p>
            <a:pPr lvl="1"/>
            <a:r>
              <a:rPr lang="en-US" i="1" dirty="0" smtClean="0"/>
              <a:t>4 offers (2 only </a:t>
            </a:r>
            <a:r>
              <a:rPr lang="en-US" i="1" dirty="0" err="1" smtClean="0"/>
              <a:t>b.casting</a:t>
            </a:r>
            <a:r>
              <a:rPr lang="en-US" i="1" dirty="0" smtClean="0"/>
              <a:t>, 1 in subsectors (a-d) </a:t>
            </a:r>
            <a:r>
              <a:rPr lang="en-US" i="1" dirty="0"/>
              <a:t>and</a:t>
            </a:r>
            <a:r>
              <a:rPr lang="en-US" i="1" dirty="0" smtClean="0"/>
              <a:t> 1in subsector (b) only)</a:t>
            </a:r>
          </a:p>
          <a:p>
            <a:pPr lvl="1"/>
            <a:r>
              <a:rPr lang="en-US" i="1" dirty="0" smtClean="0"/>
              <a:t>M3: % of foreign ownership &amp; broadcast % national </a:t>
            </a:r>
            <a:r>
              <a:rPr lang="en-US" i="1" dirty="0" err="1" smtClean="0"/>
              <a:t>progr</a:t>
            </a:r>
            <a:r>
              <a:rPr lang="en-US" i="1" dirty="0" smtClean="0"/>
              <a:t>. (NT)</a:t>
            </a:r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374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73707" y="-31726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Overview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of Requests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614149"/>
            <a:ext cx="11959987" cy="656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2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6411" y="-3821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Overview of Offers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17"/>
            <a:ext cx="12050972" cy="638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37481" y="3985146"/>
            <a:ext cx="846161" cy="13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5778" y="4026087"/>
            <a:ext cx="72333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45505" y="3875963"/>
            <a:ext cx="450376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4448" y="3862316"/>
            <a:ext cx="532262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5486" y="3985146"/>
            <a:ext cx="580030" cy="13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7087" y="4380931"/>
            <a:ext cx="805217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97087" y="5008728"/>
            <a:ext cx="402608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16253" y="3875963"/>
            <a:ext cx="8461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12740" y="4285396"/>
            <a:ext cx="51861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12740" y="2825087"/>
            <a:ext cx="6687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041039" y="4285396"/>
            <a:ext cx="3275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2" name="Straight Connector 4101"/>
          <p:cNvCxnSpPr/>
          <p:nvPr/>
        </p:nvCxnSpPr>
        <p:spPr>
          <a:xfrm>
            <a:off x="2825087" y="6318913"/>
            <a:ext cx="4640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4" name="Straight Connector 4103"/>
          <p:cNvCxnSpPr/>
          <p:nvPr/>
        </p:nvCxnSpPr>
        <p:spPr>
          <a:xfrm>
            <a:off x="2825087" y="6646460"/>
            <a:ext cx="4640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7" name="Straight Connector 4106"/>
          <p:cNvCxnSpPr/>
          <p:nvPr/>
        </p:nvCxnSpPr>
        <p:spPr>
          <a:xfrm>
            <a:off x="4019264" y="6550927"/>
            <a:ext cx="70285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9" name="Straight Connector 4108"/>
          <p:cNvCxnSpPr/>
          <p:nvPr/>
        </p:nvCxnSpPr>
        <p:spPr>
          <a:xfrm>
            <a:off x="9812740" y="6400799"/>
            <a:ext cx="5936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13" name="Straight Connector 4112"/>
          <p:cNvCxnSpPr/>
          <p:nvPr/>
        </p:nvCxnSpPr>
        <p:spPr>
          <a:xfrm>
            <a:off x="1583140" y="4230797"/>
            <a:ext cx="60050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3" y="365125"/>
            <a:ext cx="11737075" cy="1325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Regulatory issues: </a:t>
            </a:r>
            <a:r>
              <a:rPr lang="en-US" dirty="0">
                <a:latin typeface="Comic Sans MS" panose="030F0702030302020204" pitchFamily="66" charset="0"/>
              </a:rPr>
              <a:t>Postal &amp; Courier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825624"/>
            <a:ext cx="11723427" cy="4657063"/>
          </a:xfrm>
        </p:spPr>
        <p:txBody>
          <a:bodyPr/>
          <a:lstStyle/>
          <a:p>
            <a:r>
              <a:rPr lang="en-GB" dirty="0" smtClean="0"/>
              <a:t>Chapter 11 </a:t>
            </a:r>
            <a:r>
              <a:rPr lang="en-GB" dirty="0"/>
              <a:t>of TCM </a:t>
            </a:r>
            <a:r>
              <a:rPr lang="en-GB" dirty="0" smtClean="0"/>
              <a:t>provisions:  </a:t>
            </a:r>
          </a:p>
          <a:p>
            <a:pPr lvl="2"/>
            <a:r>
              <a:rPr lang="en-GB" dirty="0" smtClean="0"/>
              <a:t>separation </a:t>
            </a:r>
            <a:r>
              <a:rPr lang="en-GB" dirty="0"/>
              <a:t>of the regulatory responsibilities from postal </a:t>
            </a:r>
            <a:r>
              <a:rPr lang="en-GB" dirty="0" smtClean="0"/>
              <a:t>operators</a:t>
            </a:r>
          </a:p>
          <a:p>
            <a:pPr lvl="2"/>
            <a:r>
              <a:rPr lang="en-GB" dirty="0" smtClean="0"/>
              <a:t>universal service</a:t>
            </a:r>
          </a:p>
          <a:p>
            <a:pPr lvl="2"/>
            <a:r>
              <a:rPr lang="en-GB" dirty="0" smtClean="0"/>
              <a:t>network interoperability</a:t>
            </a:r>
          </a:p>
          <a:p>
            <a:pPr lvl="2"/>
            <a:r>
              <a:rPr lang="en-GB" dirty="0" smtClean="0"/>
              <a:t>postal security </a:t>
            </a:r>
          </a:p>
          <a:p>
            <a:pPr lvl="2"/>
            <a:r>
              <a:rPr lang="en-GB" dirty="0" smtClean="0"/>
              <a:t>human </a:t>
            </a:r>
            <a:r>
              <a:rPr lang="en-GB" dirty="0"/>
              <a:t>resource training and </a:t>
            </a:r>
            <a:r>
              <a:rPr lang="en-GB" dirty="0" smtClean="0"/>
              <a:t>development </a:t>
            </a:r>
            <a:r>
              <a:rPr lang="en-GB" dirty="0"/>
              <a:t>and </a:t>
            </a:r>
            <a:endParaRPr lang="en-GB" dirty="0" smtClean="0"/>
          </a:p>
          <a:p>
            <a:pPr lvl="2"/>
            <a:r>
              <a:rPr lang="en-GB" dirty="0" smtClean="0"/>
              <a:t>the </a:t>
            </a:r>
            <a:r>
              <a:rPr lang="en-GB" dirty="0"/>
              <a:t>inclusion of the postal sector in national ICT </a:t>
            </a:r>
            <a:r>
              <a:rPr lang="en-GB" dirty="0" smtClean="0"/>
              <a:t>policies</a:t>
            </a:r>
          </a:p>
          <a:p>
            <a:pPr lvl="1"/>
            <a:r>
              <a:rPr lang="en-GB" dirty="0" smtClean="0"/>
              <a:t>Effective and transparent regulations</a:t>
            </a:r>
          </a:p>
          <a:p>
            <a:pPr lvl="1"/>
            <a:r>
              <a:rPr lang="en-GB" dirty="0" smtClean="0"/>
              <a:t>Business practices</a:t>
            </a:r>
          </a:p>
          <a:p>
            <a:r>
              <a:rPr lang="en-GB" dirty="0" smtClean="0"/>
              <a:t>Proposal under GATS: </a:t>
            </a:r>
            <a:r>
              <a:rPr lang="en-GB" i="1" dirty="0" smtClean="0">
                <a:solidFill>
                  <a:schemeClr val="accent6"/>
                </a:solidFill>
              </a:rPr>
              <a:t>reference paper on Postal &amp; Courier Services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957248" y="4380931"/>
            <a:ext cx="150126" cy="7378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7152" y="4565176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TiS</a:t>
            </a:r>
            <a:r>
              <a:rPr lang="en-US" sz="2400" b="1" i="1" dirty="0" smtClean="0">
                <a:solidFill>
                  <a:srgbClr val="FF0000"/>
                </a:solidFill>
              </a:rPr>
              <a:t> Protocol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868</Words>
  <Application>Microsoft Office PowerPoint</Application>
  <PresentationFormat>Custom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SADC negotiations on trade in communication services</vt:lpstr>
      <vt:lpstr>Outline</vt:lpstr>
      <vt:lpstr>State of play in negotiations</vt:lpstr>
      <vt:lpstr>PowerPoint Presentation</vt:lpstr>
      <vt:lpstr>Table 3.1: SADC country profiles and regional dashboard</vt:lpstr>
      <vt:lpstr>Summary of requests and offers</vt:lpstr>
      <vt:lpstr>Overview of Requests </vt:lpstr>
      <vt:lpstr>Overview of Offers</vt:lpstr>
      <vt:lpstr>Regulatory issues: Postal &amp; Courier </vt:lpstr>
      <vt:lpstr>Regulatory Issues: Telecommunication &amp; broadcasting</vt:lpstr>
      <vt:lpstr>Issues from Sector study</vt:lpstr>
      <vt:lpstr>How will the negotiations make difference in regional trade?</vt:lpstr>
      <vt:lpstr>Issues for Decisions</vt:lpstr>
      <vt:lpstr>Issues for group discussions</vt:lpstr>
      <vt:lpstr>  Thank You   by: vsawere@sadc.int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McKinnon</dc:creator>
  <cp:lastModifiedBy>Viola Sawere</cp:lastModifiedBy>
  <cp:revision>52</cp:revision>
  <dcterms:created xsi:type="dcterms:W3CDTF">2014-08-01T07:22:18Z</dcterms:created>
  <dcterms:modified xsi:type="dcterms:W3CDTF">2014-08-04T08:53:59Z</dcterms:modified>
</cp:coreProperties>
</file>