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sldIdLst>
    <p:sldId id="257" r:id="rId2"/>
    <p:sldId id="259" r:id="rId3"/>
    <p:sldId id="273" r:id="rId4"/>
    <p:sldId id="266" r:id="rId5"/>
    <p:sldId id="268" r:id="rId6"/>
    <p:sldId id="262" r:id="rId7"/>
    <p:sldId id="265" r:id="rId8"/>
    <p:sldId id="260" r:id="rId9"/>
    <p:sldId id="272" r:id="rId10"/>
    <p:sldId id="27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5" d="100"/>
          <a:sy n="75" d="100"/>
        </p:scale>
        <p:origin x="7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C0CEC9-AC02-4059-9389-B9C3265D4650}" type="datetimeFigureOut">
              <a:rPr lang="en-US" smtClean="0"/>
              <a:t>11/21/2022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0C01CA-2A45-4604-9C28-BD2E6CF32321}" type="slidenum">
              <a:rPr lang="en-US" smtClean="0"/>
              <a:t>‹#›</a:t>
            </a:fld>
            <a:endParaRPr lang="en-US"/>
          </a:p>
        </p:txBody>
      </p:sp>
    </p:spTree>
    <p:extLst>
      <p:ext uri="{BB962C8B-B14F-4D97-AF65-F5344CB8AC3E}">
        <p14:creationId xmlns:p14="http://schemas.microsoft.com/office/powerpoint/2010/main" val="3564343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11/21/2022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399" y="2111236"/>
            <a:ext cx="9066363" cy="1646302"/>
          </a:xfrm>
        </p:spPr>
        <p:txBody>
          <a:bodyPr/>
          <a:lstStyle/>
          <a:p>
            <a:pPr algn="l"/>
            <a:r>
              <a:rPr lang="en-US" b="1" dirty="0"/>
              <a:t>PRESENTATION ON SADC MEDICAL AND DENTAL REGULATORY ASSOCIATION (SADC MDRA)</a:t>
            </a:r>
          </a:p>
        </p:txBody>
      </p:sp>
      <p:sp>
        <p:nvSpPr>
          <p:cNvPr id="3" name="Subtitle 2"/>
          <p:cNvSpPr>
            <a:spLocks noGrp="1"/>
          </p:cNvSpPr>
          <p:nvPr>
            <p:ph type="subTitle" idx="1"/>
          </p:nvPr>
        </p:nvSpPr>
        <p:spPr>
          <a:xfrm>
            <a:off x="1794293" y="4050833"/>
            <a:ext cx="8108831" cy="1651227"/>
          </a:xfrm>
        </p:spPr>
        <p:txBody>
          <a:bodyPr>
            <a:normAutofit/>
          </a:bodyPr>
          <a:lstStyle/>
          <a:p>
            <a:pPr algn="l"/>
            <a:r>
              <a:rPr lang="en-US" b="1" dirty="0"/>
              <a:t>By Professor John </a:t>
            </a:r>
            <a:r>
              <a:rPr lang="en-US" b="1" dirty="0" err="1"/>
              <a:t>Chisi</a:t>
            </a:r>
            <a:r>
              <a:rPr lang="en-US" b="1" dirty="0"/>
              <a:t>, MBBS, PhD</a:t>
            </a:r>
          </a:p>
          <a:p>
            <a:pPr algn="l"/>
            <a:r>
              <a:rPr lang="en-US" dirty="0"/>
              <a:t>Chairperson of the SADC Medical and Dental Regulatory Association</a:t>
            </a:r>
          </a:p>
          <a:p>
            <a:pPr algn="l"/>
            <a:r>
              <a:rPr lang="en-US" dirty="0"/>
              <a:t>Chairperson of the Medical Council of Malawi</a:t>
            </a:r>
          </a:p>
          <a:p>
            <a:pPr algn="l"/>
            <a:r>
              <a:rPr lang="en-US" dirty="0"/>
              <a:t>Registered Medical Practitioner with the Medical Council of Malawi</a:t>
            </a:r>
          </a:p>
          <a:p>
            <a:endParaRPr lang="en-US" dirty="0"/>
          </a:p>
          <a:p>
            <a:endParaRPr lang="en-US" dirty="0"/>
          </a:p>
          <a:p>
            <a:endParaRPr lang="en-US" b="1" dirty="0"/>
          </a:p>
          <a:p>
            <a:endParaRPr lang="en-US" b="1" dirty="0"/>
          </a:p>
          <a:p>
            <a:endParaRPr lang="en-US" b="1" dirty="0"/>
          </a:p>
        </p:txBody>
      </p:sp>
    </p:spTree>
    <p:extLst>
      <p:ext uri="{BB962C8B-B14F-4D97-AF65-F5344CB8AC3E}">
        <p14:creationId xmlns:p14="http://schemas.microsoft.com/office/powerpoint/2010/main" val="3407594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7E4AC-2943-43DD-9650-82F88586AB7E}"/>
              </a:ext>
            </a:extLst>
          </p:cNvPr>
          <p:cNvSpPr>
            <a:spLocks noGrp="1"/>
          </p:cNvSpPr>
          <p:nvPr>
            <p:ph type="title"/>
          </p:nvPr>
        </p:nvSpPr>
        <p:spPr/>
        <p:txBody>
          <a:bodyPr/>
          <a:lstStyle/>
          <a:p>
            <a:endParaRPr lang="en-ZA"/>
          </a:p>
        </p:txBody>
      </p:sp>
      <p:sp>
        <p:nvSpPr>
          <p:cNvPr id="3" name="Content Placeholder 2">
            <a:extLst>
              <a:ext uri="{FF2B5EF4-FFF2-40B4-BE49-F238E27FC236}">
                <a16:creationId xmlns:a16="http://schemas.microsoft.com/office/drawing/2014/main" id="{ED18AAA8-D3CE-466C-9D03-097BA1A302F5}"/>
              </a:ext>
            </a:extLst>
          </p:cNvPr>
          <p:cNvSpPr>
            <a:spLocks noGrp="1"/>
          </p:cNvSpPr>
          <p:nvPr>
            <p:ph idx="1"/>
          </p:nvPr>
        </p:nvSpPr>
        <p:spPr/>
        <p:txBody>
          <a:bodyPr/>
          <a:lstStyle/>
          <a:p>
            <a:r>
              <a:rPr lang="en-ZA" sz="4000" b="1" dirty="0"/>
              <a:t>Thank you for your attention.</a:t>
            </a:r>
          </a:p>
          <a:p>
            <a:endParaRPr lang="en-ZA" dirty="0"/>
          </a:p>
        </p:txBody>
      </p:sp>
    </p:spTree>
    <p:extLst>
      <p:ext uri="{BB962C8B-B14F-4D97-AF65-F5344CB8AC3E}">
        <p14:creationId xmlns:p14="http://schemas.microsoft.com/office/powerpoint/2010/main" val="1773839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4146" y="609600"/>
            <a:ext cx="8596668" cy="1066800"/>
          </a:xfrm>
        </p:spPr>
        <p:txBody>
          <a:bodyPr>
            <a:noAutofit/>
          </a:bodyPr>
          <a:lstStyle/>
          <a:p>
            <a:r>
              <a:rPr lang="en-US" sz="4400" b="1" dirty="0"/>
              <a:t>AMCOA as a Mother Body</a:t>
            </a:r>
          </a:p>
        </p:txBody>
      </p:sp>
      <p:sp>
        <p:nvSpPr>
          <p:cNvPr id="3" name="Content Placeholder 2"/>
          <p:cNvSpPr>
            <a:spLocks noGrp="1"/>
          </p:cNvSpPr>
          <p:nvPr>
            <p:ph idx="1"/>
          </p:nvPr>
        </p:nvSpPr>
        <p:spPr>
          <a:xfrm>
            <a:off x="677334" y="2160589"/>
            <a:ext cx="8596668" cy="4188453"/>
          </a:xfrm>
        </p:spPr>
        <p:txBody>
          <a:bodyPr>
            <a:normAutofit/>
          </a:bodyPr>
          <a:lstStyle/>
          <a:p>
            <a:r>
              <a:rPr lang="en-US" dirty="0"/>
              <a:t>At the Association of Medical Councils of Africa (AMCOA), held in Nairobi, Kenya in  November 2007 -  A concept of developing a SADC regulatory body borrowing from East Africa Region was suggested.</a:t>
            </a:r>
          </a:p>
          <a:p>
            <a:pPr marL="0" indent="0">
              <a:buNone/>
            </a:pPr>
            <a:endParaRPr lang="en-US" dirty="0"/>
          </a:p>
          <a:p>
            <a:r>
              <a:rPr lang="en-US" dirty="0"/>
              <a:t>Harmonize training to facilitate mobility of health professions within the SADC region and sharing of information for regulation.</a:t>
            </a:r>
          </a:p>
          <a:p>
            <a:endParaRPr lang="en-US" dirty="0"/>
          </a:p>
          <a:p>
            <a:endParaRPr lang="en-US" dirty="0"/>
          </a:p>
          <a:p>
            <a:r>
              <a:rPr lang="en-US" dirty="0"/>
              <a:t>November 2016 during a SADC Health Ministers meeting in Eswatini the Resolution to establish SADC MDRA was presented for the first time.</a:t>
            </a:r>
          </a:p>
          <a:p>
            <a:endParaRPr lang="en-US" dirty="0"/>
          </a:p>
        </p:txBody>
      </p:sp>
    </p:spTree>
    <p:extLst>
      <p:ext uri="{BB962C8B-B14F-4D97-AF65-F5344CB8AC3E}">
        <p14:creationId xmlns:p14="http://schemas.microsoft.com/office/powerpoint/2010/main" val="1438332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DCDBA-6D6F-464C-90EC-528E9A4B73E5}"/>
              </a:ext>
            </a:extLst>
          </p:cNvPr>
          <p:cNvSpPr>
            <a:spLocks noGrp="1"/>
          </p:cNvSpPr>
          <p:nvPr>
            <p:ph type="title"/>
          </p:nvPr>
        </p:nvSpPr>
        <p:spPr/>
        <p:txBody>
          <a:bodyPr/>
          <a:lstStyle/>
          <a:p>
            <a:r>
              <a:rPr lang="en-ZA" dirty="0"/>
              <a:t>Progress Made</a:t>
            </a:r>
          </a:p>
        </p:txBody>
      </p:sp>
      <p:sp>
        <p:nvSpPr>
          <p:cNvPr id="3" name="Content Placeholder 2">
            <a:extLst>
              <a:ext uri="{FF2B5EF4-FFF2-40B4-BE49-F238E27FC236}">
                <a16:creationId xmlns:a16="http://schemas.microsoft.com/office/drawing/2014/main" id="{FEE52BE4-1FB6-4B8A-8B01-153E66E9A553}"/>
              </a:ext>
            </a:extLst>
          </p:cNvPr>
          <p:cNvSpPr>
            <a:spLocks noGrp="1"/>
          </p:cNvSpPr>
          <p:nvPr>
            <p:ph idx="1"/>
          </p:nvPr>
        </p:nvSpPr>
        <p:spPr>
          <a:xfrm>
            <a:off x="563034" y="1296194"/>
            <a:ext cx="9647766" cy="5168106"/>
          </a:xfrm>
        </p:spPr>
        <p:txBody>
          <a:bodyPr>
            <a:normAutofit fontScale="92500" lnSpcReduction="10000"/>
          </a:bodyPr>
          <a:lstStyle/>
          <a:p>
            <a:r>
              <a:rPr lang="en-US" dirty="0"/>
              <a:t>In August 2017, during AMCOA, the following resolutions were made:</a:t>
            </a:r>
          </a:p>
          <a:p>
            <a:endParaRPr lang="en-US" dirty="0"/>
          </a:p>
          <a:p>
            <a:pPr lvl="1">
              <a:buFont typeface="Wingdings" panose="05000000000000000000" pitchFamily="2" charset="2"/>
              <a:buChar char="§"/>
            </a:pPr>
            <a:r>
              <a:rPr lang="en-US" b="1" dirty="0"/>
              <a:t>Amended and adopted the Terms of Reference as approved by SADC Health Ministers</a:t>
            </a:r>
          </a:p>
          <a:p>
            <a:pPr lvl="1">
              <a:buFont typeface="Wingdings" panose="05000000000000000000" pitchFamily="2" charset="2"/>
              <a:buChar char="§"/>
            </a:pPr>
            <a:endParaRPr lang="en-US" b="1" dirty="0"/>
          </a:p>
          <a:p>
            <a:pPr lvl="1">
              <a:buFont typeface="Wingdings" panose="05000000000000000000" pitchFamily="2" charset="2"/>
              <a:buChar char="§"/>
            </a:pPr>
            <a:r>
              <a:rPr lang="en-US" b="1" dirty="0"/>
              <a:t> First Chairperson – Prof John </a:t>
            </a:r>
            <a:r>
              <a:rPr lang="en-US" b="1" dirty="0" err="1"/>
              <a:t>Chisi</a:t>
            </a:r>
            <a:r>
              <a:rPr lang="en-US" b="1" dirty="0"/>
              <a:t> from Malawi - Vice Present of AMCOA. </a:t>
            </a:r>
          </a:p>
          <a:p>
            <a:pPr lvl="1">
              <a:buFont typeface="Wingdings" panose="05000000000000000000" pitchFamily="2" charset="2"/>
              <a:buChar char="§"/>
            </a:pPr>
            <a:endParaRPr lang="en-US" b="1" dirty="0"/>
          </a:p>
          <a:p>
            <a:pPr lvl="1">
              <a:buFont typeface="Wingdings" panose="05000000000000000000" pitchFamily="2" charset="2"/>
              <a:buChar char="§"/>
            </a:pPr>
            <a:r>
              <a:rPr lang="en-US" b="1" dirty="0"/>
              <a:t>Vice Chairperson – Dr Adolf </a:t>
            </a:r>
            <a:r>
              <a:rPr lang="en-US" b="1" dirty="0" err="1"/>
              <a:t>Macheka</a:t>
            </a:r>
            <a:r>
              <a:rPr lang="en-US" b="1" dirty="0"/>
              <a:t>, from Zimbabwe – Focal point at Ministers meetings. </a:t>
            </a:r>
          </a:p>
          <a:p>
            <a:pPr lvl="1">
              <a:buFont typeface="Wingdings" panose="05000000000000000000" pitchFamily="2" charset="2"/>
              <a:buChar char="§"/>
            </a:pPr>
            <a:endParaRPr lang="en-US" b="1" dirty="0"/>
          </a:p>
          <a:p>
            <a:pPr lvl="1">
              <a:buFont typeface="Wingdings" panose="05000000000000000000" pitchFamily="2" charset="2"/>
              <a:buChar char="§"/>
            </a:pPr>
            <a:r>
              <a:rPr lang="en-US" b="1" dirty="0"/>
              <a:t>Secretariat – Medical Council of Malawi.</a:t>
            </a:r>
          </a:p>
          <a:p>
            <a:endParaRPr lang="en-US" dirty="0"/>
          </a:p>
          <a:p>
            <a:r>
              <a:rPr lang="en-US" dirty="0"/>
              <a:t>Member councils to develop and establish strategies of improving standards of professionalism in accordance with their needs</a:t>
            </a:r>
          </a:p>
          <a:p>
            <a:endParaRPr lang="en-US" dirty="0"/>
          </a:p>
          <a:p>
            <a:r>
              <a:rPr lang="en-US" dirty="0"/>
              <a:t>On 8</a:t>
            </a:r>
            <a:r>
              <a:rPr lang="en-US" baseline="30000" dirty="0"/>
              <a:t>th</a:t>
            </a:r>
            <a:r>
              <a:rPr lang="en-US" dirty="0"/>
              <a:t> November, 2018 in Namibia- the SADC MDRA Strategic Plan, Charter and MOU were presented to the Health Ministers who finally</a:t>
            </a:r>
            <a:r>
              <a:rPr lang="en-US" b="1" dirty="0"/>
              <a:t> APPROVED as an association within SADC.</a:t>
            </a:r>
          </a:p>
          <a:p>
            <a:endParaRPr lang="en-US" dirty="0"/>
          </a:p>
          <a:p>
            <a:endParaRPr lang="en-US" dirty="0"/>
          </a:p>
          <a:p>
            <a:endParaRPr lang="en-US" dirty="0"/>
          </a:p>
          <a:p>
            <a:endParaRPr lang="en-ZA" dirty="0"/>
          </a:p>
        </p:txBody>
      </p:sp>
    </p:spTree>
    <p:extLst>
      <p:ext uri="{BB962C8B-B14F-4D97-AF65-F5344CB8AC3E}">
        <p14:creationId xmlns:p14="http://schemas.microsoft.com/office/powerpoint/2010/main" val="414969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60408"/>
          </a:xfrm>
        </p:spPr>
        <p:txBody>
          <a:bodyPr>
            <a:normAutofit/>
          </a:bodyPr>
          <a:lstStyle/>
          <a:p>
            <a:r>
              <a:rPr lang="en-US" sz="4400" b="1" dirty="0"/>
              <a:t>Achievements</a:t>
            </a:r>
          </a:p>
        </p:txBody>
      </p:sp>
      <p:sp>
        <p:nvSpPr>
          <p:cNvPr id="3" name="Content Placeholder 2"/>
          <p:cNvSpPr>
            <a:spLocks noGrp="1"/>
          </p:cNvSpPr>
          <p:nvPr>
            <p:ph idx="1"/>
          </p:nvPr>
        </p:nvSpPr>
        <p:spPr>
          <a:xfrm>
            <a:off x="677334" y="1570008"/>
            <a:ext cx="8596668" cy="4919692"/>
          </a:xfrm>
        </p:spPr>
        <p:txBody>
          <a:bodyPr>
            <a:normAutofit/>
          </a:bodyPr>
          <a:lstStyle/>
          <a:p>
            <a:pPr lvl="0"/>
            <a:r>
              <a:rPr lang="en-US" dirty="0"/>
              <a:t>Zimbabwe hosted the first Registrar’s meeting in Harare in September 2017 -  consultant developed and presented the Strategic Plan and Charter that the Ministers required.</a:t>
            </a:r>
          </a:p>
          <a:p>
            <a:pPr marL="0" lvl="0" indent="0">
              <a:buNone/>
            </a:pPr>
            <a:endParaRPr lang="en-US" dirty="0"/>
          </a:p>
          <a:p>
            <a:pPr lvl="0"/>
            <a:r>
              <a:rPr lang="en-US" dirty="0"/>
              <a:t>November 2017, Malawi hosted the second meeting– Executive Committee meeting to review the Strategic plan and Charter, developed an MOU, and adopted these in readiness for the SADC Health Ministers.</a:t>
            </a:r>
          </a:p>
          <a:p>
            <a:pPr marL="0" lvl="0" indent="0">
              <a:buNone/>
            </a:pPr>
            <a:endParaRPr lang="en-US" dirty="0"/>
          </a:p>
          <a:p>
            <a:r>
              <a:rPr lang="en-US" dirty="0"/>
              <a:t>In April 2018 during the AMCOA  Capacity Building Workshop in Pretoria,  the SADC MDRA held a side meeting to establish the outstanding Governance  and Technical committees </a:t>
            </a:r>
          </a:p>
          <a:p>
            <a:endParaRPr lang="en-US" dirty="0"/>
          </a:p>
          <a:p>
            <a:r>
              <a:rPr lang="en-US" dirty="0"/>
              <a:t>On 5-6</a:t>
            </a:r>
            <a:r>
              <a:rPr lang="en-US" baseline="30000" dirty="0"/>
              <a:t>th</a:t>
            </a:r>
            <a:r>
              <a:rPr lang="en-US" dirty="0"/>
              <a:t> September 2018, SADC MDRA and Respective Deans from the members countries met at the SADC secretariat in Botswana. </a:t>
            </a:r>
          </a:p>
          <a:p>
            <a:pPr lvl="0"/>
            <a:endParaRPr lang="en-US" dirty="0"/>
          </a:p>
          <a:p>
            <a:pPr lvl="0"/>
            <a:endParaRPr lang="en-US" dirty="0"/>
          </a:p>
          <a:p>
            <a:pPr lvl="0"/>
            <a:endParaRPr lang="en-US" dirty="0"/>
          </a:p>
          <a:p>
            <a:pPr lvl="0"/>
            <a:endParaRPr lang="en-US" dirty="0"/>
          </a:p>
          <a:p>
            <a:endParaRPr lang="en-US" dirty="0"/>
          </a:p>
        </p:txBody>
      </p:sp>
    </p:spTree>
    <p:extLst>
      <p:ext uri="{BB962C8B-B14F-4D97-AF65-F5344CB8AC3E}">
        <p14:creationId xmlns:p14="http://schemas.microsoft.com/office/powerpoint/2010/main" val="983322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81457"/>
          </a:xfrm>
        </p:spPr>
        <p:txBody>
          <a:bodyPr>
            <a:normAutofit/>
          </a:bodyPr>
          <a:lstStyle/>
          <a:p>
            <a:r>
              <a:rPr lang="en-US" sz="4400" b="1" dirty="0"/>
              <a:t>Progress</a:t>
            </a:r>
            <a:endParaRPr lang="en-US" sz="4400" dirty="0"/>
          </a:p>
        </p:txBody>
      </p:sp>
      <p:sp>
        <p:nvSpPr>
          <p:cNvPr id="3" name="Content Placeholder 2"/>
          <p:cNvSpPr>
            <a:spLocks noGrp="1"/>
          </p:cNvSpPr>
          <p:nvPr>
            <p:ph idx="1"/>
          </p:nvPr>
        </p:nvSpPr>
        <p:spPr>
          <a:xfrm>
            <a:off x="677334" y="1591056"/>
            <a:ext cx="8596668" cy="4873243"/>
          </a:xfrm>
        </p:spPr>
        <p:txBody>
          <a:bodyPr>
            <a:normAutofit/>
          </a:bodyPr>
          <a:lstStyle/>
          <a:p>
            <a:r>
              <a:rPr lang="en-US" dirty="0"/>
              <a:t>In 2020 and 2021 SADC MDRA activities were affected due to the COVI -19 pandemic. </a:t>
            </a:r>
          </a:p>
          <a:p>
            <a:pPr marL="0" indent="0">
              <a:buNone/>
            </a:pPr>
            <a:endParaRPr lang="en-US" dirty="0"/>
          </a:p>
          <a:p>
            <a:r>
              <a:rPr lang="en-US" dirty="0"/>
              <a:t>February 2022, SADC MDRA met on the side lines of the Health Care Workforce conference in Kenya to develop and adopt strategies of improving Regulation of Training to improve the quality of the workforce.   </a:t>
            </a:r>
          </a:p>
          <a:p>
            <a:endParaRPr lang="en-US" dirty="0"/>
          </a:p>
          <a:p>
            <a:r>
              <a:rPr lang="en-US" dirty="0"/>
              <a:t>September 2022, SADC MDRA members held a virtual meeting, to prepare for the 2022 AMCOA conference. </a:t>
            </a:r>
          </a:p>
          <a:p>
            <a:endParaRPr lang="en-US" dirty="0"/>
          </a:p>
          <a:p>
            <a:r>
              <a:rPr lang="en-US" dirty="0"/>
              <a:t>On 6</a:t>
            </a:r>
            <a:r>
              <a:rPr lang="en-US" baseline="30000" dirty="0"/>
              <a:t>th</a:t>
            </a:r>
            <a:r>
              <a:rPr lang="en-US" dirty="0"/>
              <a:t> October, 2022 SADC MDRA members met to reconstitute the committees in view of membership changes from respective countries and roll up activities as a road map. </a:t>
            </a:r>
          </a:p>
          <a:p>
            <a:pPr marL="0" indent="0">
              <a:buNone/>
            </a:pPr>
            <a:endParaRPr lang="en-US" dirty="0"/>
          </a:p>
        </p:txBody>
      </p:sp>
    </p:spTree>
    <p:extLst>
      <p:ext uri="{BB962C8B-B14F-4D97-AF65-F5344CB8AC3E}">
        <p14:creationId xmlns:p14="http://schemas.microsoft.com/office/powerpoint/2010/main" val="2153733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596" y="1099389"/>
            <a:ext cx="2600704" cy="927819"/>
          </a:xfrm>
        </p:spPr>
        <p:txBody>
          <a:bodyPr>
            <a:normAutofit/>
          </a:bodyPr>
          <a:lstStyle/>
          <a:p>
            <a:r>
              <a:rPr lang="en-US" sz="4400" b="1" dirty="0"/>
              <a:t>Vision</a:t>
            </a:r>
          </a:p>
        </p:txBody>
      </p:sp>
      <p:sp>
        <p:nvSpPr>
          <p:cNvPr id="3" name="Content Placeholder 2"/>
          <p:cNvSpPr>
            <a:spLocks noGrp="1"/>
          </p:cNvSpPr>
          <p:nvPr>
            <p:ph idx="1"/>
          </p:nvPr>
        </p:nvSpPr>
        <p:spPr>
          <a:xfrm>
            <a:off x="2963334" y="1099389"/>
            <a:ext cx="6390978" cy="927819"/>
          </a:xfrm>
        </p:spPr>
        <p:txBody>
          <a:bodyPr>
            <a:normAutofit fontScale="77500" lnSpcReduction="20000"/>
          </a:bodyPr>
          <a:lstStyle/>
          <a:p>
            <a:pPr marL="0" indent="0" algn="just">
              <a:lnSpc>
                <a:spcPct val="150000"/>
              </a:lnSpc>
              <a:buNone/>
            </a:pPr>
            <a:r>
              <a:rPr lang="en-GB" sz="2400" dirty="0"/>
              <a:t>Peoples of the SADC Region are cared for by Professional and Ethical Medical and Dental Practitioners.</a:t>
            </a:r>
            <a:endParaRPr lang="en-US" sz="2400" dirty="0"/>
          </a:p>
        </p:txBody>
      </p:sp>
      <p:sp>
        <p:nvSpPr>
          <p:cNvPr id="4" name="TextBox 3"/>
          <p:cNvSpPr txBox="1"/>
          <p:nvPr/>
        </p:nvSpPr>
        <p:spPr>
          <a:xfrm>
            <a:off x="2963334" y="2819802"/>
            <a:ext cx="7018866" cy="1754326"/>
          </a:xfrm>
          <a:prstGeom prst="rect">
            <a:avLst/>
          </a:prstGeom>
          <a:noFill/>
        </p:spPr>
        <p:txBody>
          <a:bodyPr wrap="square" rtlCol="0">
            <a:spAutoFit/>
          </a:bodyPr>
          <a:lstStyle/>
          <a:p>
            <a:r>
              <a:rPr lang="en-GB" dirty="0"/>
              <a:t>The Association shall provide a pedestal for information sharing among  member medical councils of the SADC Region, facilitating proactive coordination, cooperation, harmonization of the standards of the medical and dental education and collaboration  among member councils </a:t>
            </a:r>
            <a:r>
              <a:rPr lang="en-US" dirty="0"/>
              <a:t>to protect, promote, and maintain the health and safety of the public of the SADC region.</a:t>
            </a:r>
          </a:p>
        </p:txBody>
      </p:sp>
      <p:sp>
        <p:nvSpPr>
          <p:cNvPr id="5" name="Title 1"/>
          <p:cNvSpPr txBox="1">
            <a:spLocks/>
          </p:cNvSpPr>
          <p:nvPr/>
        </p:nvSpPr>
        <p:spPr>
          <a:xfrm>
            <a:off x="260148" y="3233055"/>
            <a:ext cx="2600704" cy="927819"/>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400" b="1" dirty="0"/>
              <a:t>Mission</a:t>
            </a:r>
          </a:p>
        </p:txBody>
      </p:sp>
      <p:sp>
        <p:nvSpPr>
          <p:cNvPr id="6" name="TextBox 5"/>
          <p:cNvSpPr txBox="1"/>
          <p:nvPr/>
        </p:nvSpPr>
        <p:spPr>
          <a:xfrm>
            <a:off x="999803" y="5318310"/>
            <a:ext cx="8982397" cy="923330"/>
          </a:xfrm>
          <a:prstGeom prst="rect">
            <a:avLst/>
          </a:prstGeom>
          <a:noFill/>
          <a:ln>
            <a:solidFill>
              <a:srgbClr val="C00000"/>
            </a:solidFill>
          </a:ln>
        </p:spPr>
        <p:txBody>
          <a:bodyPr wrap="square" rtlCol="0">
            <a:spAutoFit/>
          </a:bodyPr>
          <a:lstStyle/>
          <a:p>
            <a:r>
              <a:rPr lang="en-US" i="1" dirty="0">
                <a:solidFill>
                  <a:srgbClr val="0070C0"/>
                </a:solidFill>
              </a:rPr>
              <a:t>Medical and Dental regulation within the SADC region significantly contributes to trade through exchange of practitioners, clinical practice (public and private) and training.  </a:t>
            </a:r>
          </a:p>
        </p:txBody>
      </p:sp>
    </p:spTree>
    <p:extLst>
      <p:ext uri="{BB962C8B-B14F-4D97-AF65-F5344CB8AC3E}">
        <p14:creationId xmlns:p14="http://schemas.microsoft.com/office/powerpoint/2010/main" val="3759729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124309"/>
          </a:xfrm>
        </p:spPr>
        <p:txBody>
          <a:bodyPr>
            <a:normAutofit/>
          </a:bodyPr>
          <a:lstStyle/>
          <a:p>
            <a:r>
              <a:rPr lang="en-US" sz="4400" b="1" dirty="0"/>
              <a:t>Strategic Objectives </a:t>
            </a:r>
          </a:p>
        </p:txBody>
      </p:sp>
      <p:sp>
        <p:nvSpPr>
          <p:cNvPr id="3" name="Content Placeholder 2"/>
          <p:cNvSpPr>
            <a:spLocks noGrp="1"/>
          </p:cNvSpPr>
          <p:nvPr>
            <p:ph idx="1"/>
          </p:nvPr>
        </p:nvSpPr>
        <p:spPr>
          <a:xfrm>
            <a:off x="677334" y="1733909"/>
            <a:ext cx="8596668" cy="4514491"/>
          </a:xfrm>
        </p:spPr>
        <p:txBody>
          <a:bodyPr>
            <a:normAutofit/>
          </a:bodyPr>
          <a:lstStyle/>
          <a:p>
            <a:pPr lvl="0"/>
            <a:r>
              <a:rPr lang="en-US" sz="2000" dirty="0"/>
              <a:t>Standardization of Curricula </a:t>
            </a:r>
          </a:p>
          <a:p>
            <a:pPr marL="0" lvl="0" indent="0">
              <a:buNone/>
            </a:pPr>
            <a:endParaRPr lang="en-US" sz="2000" dirty="0"/>
          </a:p>
          <a:p>
            <a:pPr lvl="0"/>
            <a:r>
              <a:rPr lang="en-US" sz="2000" dirty="0"/>
              <a:t>Reciprocal Registration </a:t>
            </a:r>
          </a:p>
          <a:p>
            <a:pPr lvl="0"/>
            <a:endParaRPr lang="en-US" sz="2000" dirty="0"/>
          </a:p>
          <a:p>
            <a:pPr lvl="0"/>
            <a:r>
              <a:rPr lang="en-US" sz="2000" dirty="0"/>
              <a:t>Accreditation and Inspection of Training Sites </a:t>
            </a:r>
          </a:p>
          <a:p>
            <a:pPr lvl="0"/>
            <a:endParaRPr lang="en-US" sz="2000" dirty="0"/>
          </a:p>
          <a:p>
            <a:pPr lvl="0"/>
            <a:r>
              <a:rPr lang="en-US" sz="2000" dirty="0"/>
              <a:t>Strengthening Collaboration and Information Exchange</a:t>
            </a:r>
          </a:p>
          <a:p>
            <a:pPr marL="0" indent="0">
              <a:buNone/>
            </a:pPr>
            <a:endParaRPr lang="en-US" dirty="0"/>
          </a:p>
          <a:p>
            <a:endParaRPr lang="en-US" dirty="0"/>
          </a:p>
        </p:txBody>
      </p:sp>
    </p:spTree>
    <p:extLst>
      <p:ext uri="{BB962C8B-B14F-4D97-AF65-F5344CB8AC3E}">
        <p14:creationId xmlns:p14="http://schemas.microsoft.com/office/powerpoint/2010/main" val="384946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1509" y="425721"/>
            <a:ext cx="8781834" cy="958579"/>
          </a:xfrm>
        </p:spPr>
        <p:txBody>
          <a:bodyPr>
            <a:noAutofit/>
          </a:bodyPr>
          <a:lstStyle/>
          <a:p>
            <a:r>
              <a:rPr lang="en-US" sz="4400" b="1" dirty="0"/>
              <a:t>Specific Objectives</a:t>
            </a:r>
          </a:p>
        </p:txBody>
      </p:sp>
      <p:sp>
        <p:nvSpPr>
          <p:cNvPr id="3" name="Content Placeholder 2"/>
          <p:cNvSpPr>
            <a:spLocks noGrp="1"/>
          </p:cNvSpPr>
          <p:nvPr>
            <p:ph idx="1"/>
          </p:nvPr>
        </p:nvSpPr>
        <p:spPr>
          <a:xfrm>
            <a:off x="931509" y="2074326"/>
            <a:ext cx="8966997" cy="3767674"/>
          </a:xfrm>
        </p:spPr>
        <p:txBody>
          <a:bodyPr>
            <a:normAutofit lnSpcReduction="10000"/>
          </a:bodyPr>
          <a:lstStyle/>
          <a:p>
            <a:pPr lvl="0"/>
            <a:r>
              <a:rPr lang="en-US" dirty="0"/>
              <a:t>To establish close collaboration and mutual exchange of information between medical councils of the SADC region countries</a:t>
            </a:r>
          </a:p>
          <a:p>
            <a:pPr lvl="0"/>
            <a:endParaRPr lang="en-US" dirty="0"/>
          </a:p>
          <a:p>
            <a:pPr lvl="0"/>
            <a:r>
              <a:rPr lang="en-US" dirty="0"/>
              <a:t>To assist member councils to adopt beneficial practices to function efficiently and effectively</a:t>
            </a:r>
          </a:p>
          <a:p>
            <a:pPr lvl="0"/>
            <a:endParaRPr lang="en-US" dirty="0"/>
          </a:p>
          <a:p>
            <a:pPr lvl="0"/>
            <a:r>
              <a:rPr lang="en-US" dirty="0"/>
              <a:t>To strengthen the standard of undergraduate, postgraduate and continuing medical education</a:t>
            </a:r>
          </a:p>
          <a:p>
            <a:pPr lvl="0"/>
            <a:endParaRPr lang="en-US" dirty="0"/>
          </a:p>
          <a:p>
            <a:pPr lvl="0"/>
            <a:r>
              <a:rPr lang="en-US" dirty="0"/>
              <a:t>To establish close relationships with other international organizations committed to improving professional standards among medical practitioners.</a:t>
            </a:r>
          </a:p>
        </p:txBody>
      </p:sp>
      <p:sp>
        <p:nvSpPr>
          <p:cNvPr id="4" name="TextBox 3"/>
          <p:cNvSpPr txBox="1"/>
          <p:nvPr/>
        </p:nvSpPr>
        <p:spPr>
          <a:xfrm>
            <a:off x="945356" y="5842000"/>
            <a:ext cx="8966996" cy="923330"/>
          </a:xfrm>
          <a:prstGeom prst="rect">
            <a:avLst/>
          </a:prstGeom>
          <a:noFill/>
          <a:ln>
            <a:solidFill>
              <a:srgbClr val="C00000"/>
            </a:solidFill>
          </a:ln>
        </p:spPr>
        <p:txBody>
          <a:bodyPr wrap="square" rtlCol="0">
            <a:spAutoFit/>
          </a:bodyPr>
          <a:lstStyle/>
          <a:p>
            <a:r>
              <a:rPr lang="en-US" i="1" dirty="0">
                <a:solidFill>
                  <a:srgbClr val="0070C0"/>
                </a:solidFill>
              </a:rPr>
              <a:t>The SADC Health Ministers </a:t>
            </a:r>
            <a:r>
              <a:rPr lang="en-US" b="1" i="1" dirty="0">
                <a:solidFill>
                  <a:srgbClr val="0070C0"/>
                </a:solidFill>
              </a:rPr>
              <a:t>RESOLVED</a:t>
            </a:r>
            <a:r>
              <a:rPr lang="en-US" i="1" dirty="0">
                <a:solidFill>
                  <a:srgbClr val="0070C0"/>
                </a:solidFill>
              </a:rPr>
              <a:t> that the Councils should meet, develop </a:t>
            </a:r>
          </a:p>
          <a:p>
            <a:r>
              <a:rPr lang="en-US" i="1" dirty="0">
                <a:solidFill>
                  <a:srgbClr val="0070C0"/>
                </a:solidFill>
              </a:rPr>
              <a:t>a strategic plan to implement the objectives, and drafting a constitution or </a:t>
            </a:r>
          </a:p>
          <a:p>
            <a:r>
              <a:rPr lang="en-US" i="1" dirty="0">
                <a:solidFill>
                  <a:srgbClr val="0070C0"/>
                </a:solidFill>
              </a:rPr>
              <a:t>charter to operationalize SADC MDRA</a:t>
            </a:r>
          </a:p>
        </p:txBody>
      </p:sp>
    </p:spTree>
    <p:extLst>
      <p:ext uri="{BB962C8B-B14F-4D97-AF65-F5344CB8AC3E}">
        <p14:creationId xmlns:p14="http://schemas.microsoft.com/office/powerpoint/2010/main" val="2535063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90600"/>
          </a:xfrm>
        </p:spPr>
        <p:txBody>
          <a:bodyPr>
            <a:normAutofit fontScale="90000"/>
          </a:bodyPr>
          <a:lstStyle/>
          <a:p>
            <a:r>
              <a:rPr lang="en-US" sz="4400" b="1" dirty="0"/>
              <a:t>SADC MDRA Secretariat Contacts</a:t>
            </a:r>
          </a:p>
        </p:txBody>
      </p:sp>
      <p:sp>
        <p:nvSpPr>
          <p:cNvPr id="3" name="Content Placeholder 2"/>
          <p:cNvSpPr>
            <a:spLocks noGrp="1"/>
          </p:cNvSpPr>
          <p:nvPr>
            <p:ph idx="1"/>
          </p:nvPr>
        </p:nvSpPr>
        <p:spPr>
          <a:xfrm>
            <a:off x="1024128" y="1721677"/>
            <a:ext cx="8249874" cy="3880773"/>
          </a:xfrm>
        </p:spPr>
        <p:txBody>
          <a:bodyPr>
            <a:normAutofit/>
          </a:bodyPr>
          <a:lstStyle/>
          <a:p>
            <a:pPr algn="just"/>
            <a:r>
              <a:rPr lang="en-GB" altLang="en-US" sz="2200" b="1" dirty="0"/>
              <a:t>Medical Council of Malawi</a:t>
            </a:r>
          </a:p>
          <a:p>
            <a:pPr algn="just"/>
            <a:r>
              <a:rPr lang="en-GB" altLang="en-US" sz="2200" b="1" dirty="0"/>
              <a:t>P O Box 30787</a:t>
            </a:r>
          </a:p>
          <a:p>
            <a:pPr algn="just"/>
            <a:r>
              <a:rPr lang="en-GB" altLang="en-US" sz="2200" b="1" dirty="0"/>
              <a:t>Capital City, Lilongwe 3, Malawi</a:t>
            </a:r>
          </a:p>
          <a:p>
            <a:pPr algn="just"/>
            <a:r>
              <a:rPr lang="en-GB" altLang="en-US" sz="2200" b="1" dirty="0">
                <a:solidFill>
                  <a:srgbClr val="0070C0"/>
                </a:solidFill>
              </a:rPr>
              <a:t>Telephone: </a:t>
            </a:r>
            <a:r>
              <a:rPr lang="en-GB" altLang="en-US" sz="2200" b="1" dirty="0"/>
              <a:t>+265(0) 887379114, 887379115</a:t>
            </a:r>
          </a:p>
          <a:p>
            <a:pPr algn="just"/>
            <a:r>
              <a:rPr lang="en-GB" altLang="en-US" sz="2200" b="1" dirty="0"/>
              <a:t>Toll Free line:  59494</a:t>
            </a:r>
          </a:p>
          <a:p>
            <a:pPr algn="just"/>
            <a:r>
              <a:rPr lang="en-GB" altLang="en-US" sz="2200" b="1" dirty="0">
                <a:solidFill>
                  <a:srgbClr val="0070C0"/>
                </a:solidFill>
              </a:rPr>
              <a:t>E-mail:</a:t>
            </a:r>
            <a:r>
              <a:rPr lang="en-GB" altLang="en-US" sz="2200" b="1" dirty="0"/>
              <a:t> medcom@medcommw.org</a:t>
            </a:r>
          </a:p>
          <a:p>
            <a:pPr algn="just"/>
            <a:r>
              <a:rPr lang="en-GB" altLang="en-US" sz="2200" b="1" dirty="0">
                <a:solidFill>
                  <a:srgbClr val="0070C0"/>
                </a:solidFill>
              </a:rPr>
              <a:t>Website: </a:t>
            </a:r>
            <a:r>
              <a:rPr lang="en-GB" altLang="en-US" sz="2200" b="1" dirty="0"/>
              <a:t>www.medicalcouncil.org</a:t>
            </a:r>
            <a:endParaRPr lang="en-US" altLang="en-US" sz="2200" b="1" dirty="0"/>
          </a:p>
          <a:p>
            <a:pPr marL="0" indent="0">
              <a:buNone/>
            </a:pPr>
            <a:endParaRPr lang="en-US" sz="2000" dirty="0"/>
          </a:p>
        </p:txBody>
      </p:sp>
    </p:spTree>
    <p:extLst>
      <p:ext uri="{BB962C8B-B14F-4D97-AF65-F5344CB8AC3E}">
        <p14:creationId xmlns:p14="http://schemas.microsoft.com/office/powerpoint/2010/main" val="184640892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179</TotalTime>
  <Words>666</Words>
  <Application>Microsoft Office PowerPoint</Application>
  <PresentationFormat>Widescreen</PresentationFormat>
  <Paragraphs>83</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Trebuchet MS</vt:lpstr>
      <vt:lpstr>Wingdings</vt:lpstr>
      <vt:lpstr>Wingdings 3</vt:lpstr>
      <vt:lpstr>Facet</vt:lpstr>
      <vt:lpstr>PRESENTATION ON SADC MEDICAL AND DENTAL REGULATORY ASSOCIATION (SADC MDRA)</vt:lpstr>
      <vt:lpstr>AMCOA as a Mother Body</vt:lpstr>
      <vt:lpstr>Progress Made</vt:lpstr>
      <vt:lpstr>Achievements</vt:lpstr>
      <vt:lpstr>Progress</vt:lpstr>
      <vt:lpstr>Vision</vt:lpstr>
      <vt:lpstr>Strategic Objectives </vt:lpstr>
      <vt:lpstr>Specific Objectives</vt:lpstr>
      <vt:lpstr>SADC MDRA Secretariat Contacts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ON SADC MDRA</dc:title>
  <dc:creator>LENOVO</dc:creator>
  <cp:lastModifiedBy>Tadeus CHisi</cp:lastModifiedBy>
  <cp:revision>26</cp:revision>
  <dcterms:created xsi:type="dcterms:W3CDTF">2022-11-19T17:33:16Z</dcterms:created>
  <dcterms:modified xsi:type="dcterms:W3CDTF">2022-11-21T07:56:39Z</dcterms:modified>
</cp:coreProperties>
</file>