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sldIdLst>
    <p:sldId id="257" r:id="rId4"/>
    <p:sldId id="817" r:id="rId5"/>
    <p:sldId id="766" r:id="rId6"/>
    <p:sldId id="818" r:id="rId7"/>
    <p:sldId id="767" r:id="rId8"/>
    <p:sldId id="765" r:id="rId9"/>
    <p:sldId id="695" r:id="rId10"/>
    <p:sldId id="696" r:id="rId11"/>
    <p:sldId id="697" r:id="rId12"/>
    <p:sldId id="764" r:id="rId13"/>
    <p:sldId id="762" r:id="rId14"/>
    <p:sldId id="759" r:id="rId15"/>
    <p:sldId id="534" r:id="rId16"/>
    <p:sldId id="707" r:id="rId17"/>
    <p:sldId id="761" r:id="rId18"/>
    <p:sldId id="763" r:id="rId19"/>
    <p:sldId id="749" r:id="rId20"/>
    <p:sldId id="802" r:id="rId21"/>
    <p:sldId id="748" r:id="rId22"/>
    <p:sldId id="803" r:id="rId23"/>
    <p:sldId id="804" r:id="rId24"/>
    <p:sldId id="794" r:id="rId25"/>
    <p:sldId id="796" r:id="rId26"/>
    <p:sldId id="795" r:id="rId27"/>
    <p:sldId id="806" r:id="rId28"/>
    <p:sldId id="784" r:id="rId29"/>
    <p:sldId id="797" r:id="rId30"/>
    <p:sldId id="786" r:id="rId31"/>
    <p:sldId id="787" r:id="rId32"/>
    <p:sldId id="788" r:id="rId33"/>
    <p:sldId id="791" r:id="rId34"/>
    <p:sldId id="799" r:id="rId35"/>
    <p:sldId id="805" r:id="rId36"/>
    <p:sldId id="801" r:id="rId37"/>
    <p:sldId id="780" r:id="rId38"/>
    <p:sldId id="785" r:id="rId39"/>
    <p:sldId id="789" r:id="rId40"/>
    <p:sldId id="783" r:id="rId41"/>
    <p:sldId id="782" r:id="rId42"/>
    <p:sldId id="781" r:id="rId43"/>
    <p:sldId id="807" r:id="rId44"/>
    <p:sldId id="808" r:id="rId45"/>
    <p:sldId id="809" r:id="rId46"/>
    <p:sldId id="810" r:id="rId47"/>
    <p:sldId id="811" r:id="rId48"/>
    <p:sldId id="812" r:id="rId49"/>
    <p:sldId id="813" r:id="rId50"/>
    <p:sldId id="815" r:id="rId51"/>
    <p:sldId id="81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00FF"/>
    <a:srgbClr val="57DB64"/>
    <a:srgbClr val="00FF99"/>
    <a:srgbClr val="FF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5"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02374-3FE1-4C6D-B36F-7A9CF7C07AA1}" type="doc">
      <dgm:prSet loTypeId="urn:microsoft.com/office/officeart/2005/8/layout/pyramid2" loCatId="pyramid" qsTypeId="urn:microsoft.com/office/officeart/2005/8/quickstyle/simple1" qsCatId="simple" csTypeId="urn:microsoft.com/office/officeart/2005/8/colors/accent1_2" csCatId="accent1" phldr="1"/>
      <dgm:spPr/>
    </dgm:pt>
    <dgm:pt modelId="{D7570C5D-483E-4AA7-BA5C-0780ED629931}">
      <dgm:prSet phldrT="[Text]"/>
      <dgm:spPr/>
      <dgm:t>
        <a:bodyPr/>
        <a:lstStyle/>
        <a:p>
          <a:r>
            <a:rPr lang="en-GB" dirty="0"/>
            <a:t>AfCFTA</a:t>
          </a:r>
        </a:p>
      </dgm:t>
    </dgm:pt>
    <dgm:pt modelId="{B4433BA0-178A-416E-8414-B64F12F39475}" type="parTrans" cxnId="{0BF39238-AC89-4018-BA58-E9C558FD2BBE}">
      <dgm:prSet/>
      <dgm:spPr/>
      <dgm:t>
        <a:bodyPr/>
        <a:lstStyle/>
        <a:p>
          <a:endParaRPr lang="en-GB"/>
        </a:p>
      </dgm:t>
    </dgm:pt>
    <dgm:pt modelId="{21FB0618-4D21-45B7-8F45-CBF0B0FA96F5}" type="sibTrans" cxnId="{0BF39238-AC89-4018-BA58-E9C558FD2BBE}">
      <dgm:prSet/>
      <dgm:spPr/>
      <dgm:t>
        <a:bodyPr/>
        <a:lstStyle/>
        <a:p>
          <a:endParaRPr lang="en-GB"/>
        </a:p>
      </dgm:t>
    </dgm:pt>
    <dgm:pt modelId="{5821F745-AAFC-4A89-BDEF-E88BEBE87131}">
      <dgm:prSet phldrT="[Text]"/>
      <dgm:spPr/>
      <dgm:t>
        <a:bodyPr/>
        <a:lstStyle/>
        <a:p>
          <a:r>
            <a:rPr lang="en-GB" dirty="0"/>
            <a:t>SADC 1ª Rd</a:t>
          </a:r>
        </a:p>
      </dgm:t>
    </dgm:pt>
    <dgm:pt modelId="{2F0B33CB-40C4-4FAF-B892-5E5CC41CDD87}" type="parTrans" cxnId="{03AABA1D-ABA2-4A02-879B-6FA4A1FFCD8F}">
      <dgm:prSet/>
      <dgm:spPr/>
      <dgm:t>
        <a:bodyPr/>
        <a:lstStyle/>
        <a:p>
          <a:endParaRPr lang="en-GB"/>
        </a:p>
      </dgm:t>
    </dgm:pt>
    <dgm:pt modelId="{F85C97BA-6812-4A56-9067-AB487D33FEAD}" type="sibTrans" cxnId="{03AABA1D-ABA2-4A02-879B-6FA4A1FFCD8F}">
      <dgm:prSet/>
      <dgm:spPr/>
      <dgm:t>
        <a:bodyPr/>
        <a:lstStyle/>
        <a:p>
          <a:endParaRPr lang="en-GB"/>
        </a:p>
      </dgm:t>
    </dgm:pt>
    <dgm:pt modelId="{E265C218-27C1-44A4-AEB3-E23BB653AEF4}">
      <dgm:prSet phldrT="[Text]"/>
      <dgm:spPr/>
      <dgm:t>
        <a:bodyPr/>
        <a:lstStyle/>
        <a:p>
          <a:r>
            <a:rPr lang="en-GB" dirty="0"/>
            <a:t>GATS</a:t>
          </a:r>
        </a:p>
      </dgm:t>
    </dgm:pt>
    <dgm:pt modelId="{DB5AAFCE-986F-4C22-B0A1-10B91886C8E7}" type="parTrans" cxnId="{8C19F318-D644-4CF4-AD75-CE74CBBEF135}">
      <dgm:prSet/>
      <dgm:spPr/>
      <dgm:t>
        <a:bodyPr/>
        <a:lstStyle/>
        <a:p>
          <a:endParaRPr lang="en-GB"/>
        </a:p>
      </dgm:t>
    </dgm:pt>
    <dgm:pt modelId="{5F5C8173-1D45-46FB-9871-474413CC9124}" type="sibTrans" cxnId="{8C19F318-D644-4CF4-AD75-CE74CBBEF135}">
      <dgm:prSet/>
      <dgm:spPr/>
      <dgm:t>
        <a:bodyPr/>
        <a:lstStyle/>
        <a:p>
          <a:endParaRPr lang="en-GB"/>
        </a:p>
      </dgm:t>
    </dgm:pt>
    <dgm:pt modelId="{D885330B-C1E5-46CC-AC0D-B3803E44B686}" type="pres">
      <dgm:prSet presAssocID="{E4B02374-3FE1-4C6D-B36F-7A9CF7C07AA1}" presName="compositeShape" presStyleCnt="0">
        <dgm:presLayoutVars>
          <dgm:dir/>
          <dgm:resizeHandles/>
        </dgm:presLayoutVars>
      </dgm:prSet>
      <dgm:spPr/>
    </dgm:pt>
    <dgm:pt modelId="{8C8795D0-D9C2-41EF-A2D0-C7340A91ADD3}" type="pres">
      <dgm:prSet presAssocID="{E4B02374-3FE1-4C6D-B36F-7A9CF7C07AA1}" presName="pyramid" presStyleLbl="node1" presStyleIdx="0" presStyleCnt="1"/>
      <dgm:spPr/>
    </dgm:pt>
    <dgm:pt modelId="{20E5CB54-5082-4F1E-B6D2-A6D272694EA0}" type="pres">
      <dgm:prSet presAssocID="{E4B02374-3FE1-4C6D-B36F-7A9CF7C07AA1}" presName="theList" presStyleCnt="0"/>
      <dgm:spPr/>
    </dgm:pt>
    <dgm:pt modelId="{0FEC9964-21DE-44B6-855A-9EAFFEF602DB}" type="pres">
      <dgm:prSet presAssocID="{D7570C5D-483E-4AA7-BA5C-0780ED629931}" presName="aNode" presStyleLbl="fgAcc1" presStyleIdx="0" presStyleCnt="3">
        <dgm:presLayoutVars>
          <dgm:bulletEnabled val="1"/>
        </dgm:presLayoutVars>
      </dgm:prSet>
      <dgm:spPr/>
    </dgm:pt>
    <dgm:pt modelId="{CDC5154C-CFAD-4F84-9B0A-22E29DF8625F}" type="pres">
      <dgm:prSet presAssocID="{D7570C5D-483E-4AA7-BA5C-0780ED629931}" presName="aSpace" presStyleCnt="0"/>
      <dgm:spPr/>
    </dgm:pt>
    <dgm:pt modelId="{8CB90206-54C1-4255-AC24-3EBDEC41168A}" type="pres">
      <dgm:prSet presAssocID="{5821F745-AAFC-4A89-BDEF-E88BEBE87131}" presName="aNode" presStyleLbl="fgAcc1" presStyleIdx="1" presStyleCnt="3" custLinFactNeighborY="5519">
        <dgm:presLayoutVars>
          <dgm:bulletEnabled val="1"/>
        </dgm:presLayoutVars>
      </dgm:prSet>
      <dgm:spPr/>
    </dgm:pt>
    <dgm:pt modelId="{6F59FB3C-2AB8-48A7-941A-AF8B0F31EFC6}" type="pres">
      <dgm:prSet presAssocID="{5821F745-AAFC-4A89-BDEF-E88BEBE87131}" presName="aSpace" presStyleCnt="0"/>
      <dgm:spPr/>
    </dgm:pt>
    <dgm:pt modelId="{697EC6F8-A50D-4B79-84E2-2C95063D4E66}" type="pres">
      <dgm:prSet presAssocID="{E265C218-27C1-44A4-AEB3-E23BB653AEF4}" presName="aNode" presStyleLbl="fgAcc1" presStyleIdx="2" presStyleCnt="3">
        <dgm:presLayoutVars>
          <dgm:bulletEnabled val="1"/>
        </dgm:presLayoutVars>
      </dgm:prSet>
      <dgm:spPr/>
    </dgm:pt>
    <dgm:pt modelId="{F3CC1A08-B272-45F7-9757-FD3CB01FD1B2}" type="pres">
      <dgm:prSet presAssocID="{E265C218-27C1-44A4-AEB3-E23BB653AEF4}" presName="aSpace" presStyleCnt="0"/>
      <dgm:spPr/>
    </dgm:pt>
  </dgm:ptLst>
  <dgm:cxnLst>
    <dgm:cxn modelId="{8C19F318-D644-4CF4-AD75-CE74CBBEF135}" srcId="{E4B02374-3FE1-4C6D-B36F-7A9CF7C07AA1}" destId="{E265C218-27C1-44A4-AEB3-E23BB653AEF4}" srcOrd="2" destOrd="0" parTransId="{DB5AAFCE-986F-4C22-B0A1-10B91886C8E7}" sibTransId="{5F5C8173-1D45-46FB-9871-474413CC9124}"/>
    <dgm:cxn modelId="{03AABA1D-ABA2-4A02-879B-6FA4A1FFCD8F}" srcId="{E4B02374-3FE1-4C6D-B36F-7A9CF7C07AA1}" destId="{5821F745-AAFC-4A89-BDEF-E88BEBE87131}" srcOrd="1" destOrd="0" parTransId="{2F0B33CB-40C4-4FAF-B892-5E5CC41CDD87}" sibTransId="{F85C97BA-6812-4A56-9067-AB487D33FEAD}"/>
    <dgm:cxn modelId="{0BF39238-AC89-4018-BA58-E9C558FD2BBE}" srcId="{E4B02374-3FE1-4C6D-B36F-7A9CF7C07AA1}" destId="{D7570C5D-483E-4AA7-BA5C-0780ED629931}" srcOrd="0" destOrd="0" parTransId="{B4433BA0-178A-416E-8414-B64F12F39475}" sibTransId="{21FB0618-4D21-45B7-8F45-CBF0B0FA96F5}"/>
    <dgm:cxn modelId="{99E4C943-3983-466B-9604-79DC24DBE92E}" type="presOf" srcId="{D7570C5D-483E-4AA7-BA5C-0780ED629931}" destId="{0FEC9964-21DE-44B6-855A-9EAFFEF602DB}" srcOrd="0" destOrd="0" presId="urn:microsoft.com/office/officeart/2005/8/layout/pyramid2"/>
    <dgm:cxn modelId="{E6399959-8B3A-4758-B7E5-5A540E75E58F}" type="presOf" srcId="{E265C218-27C1-44A4-AEB3-E23BB653AEF4}" destId="{697EC6F8-A50D-4B79-84E2-2C95063D4E66}" srcOrd="0" destOrd="0" presId="urn:microsoft.com/office/officeart/2005/8/layout/pyramid2"/>
    <dgm:cxn modelId="{486E4D5A-6E0B-464D-82ED-4A8DAED83772}" type="presOf" srcId="{5821F745-AAFC-4A89-BDEF-E88BEBE87131}" destId="{8CB90206-54C1-4255-AC24-3EBDEC41168A}" srcOrd="0" destOrd="0" presId="urn:microsoft.com/office/officeart/2005/8/layout/pyramid2"/>
    <dgm:cxn modelId="{21F299E3-EEFE-4D2C-9842-862307500908}" type="presOf" srcId="{E4B02374-3FE1-4C6D-B36F-7A9CF7C07AA1}" destId="{D885330B-C1E5-46CC-AC0D-B3803E44B686}" srcOrd="0" destOrd="0" presId="urn:microsoft.com/office/officeart/2005/8/layout/pyramid2"/>
    <dgm:cxn modelId="{4F7904DA-89EC-4ECF-87F6-FD4D73D0F2E5}" type="presParOf" srcId="{D885330B-C1E5-46CC-AC0D-B3803E44B686}" destId="{8C8795D0-D9C2-41EF-A2D0-C7340A91ADD3}" srcOrd="0" destOrd="0" presId="urn:microsoft.com/office/officeart/2005/8/layout/pyramid2"/>
    <dgm:cxn modelId="{F78E50DA-EC4C-4D45-AC45-5E47CE806439}" type="presParOf" srcId="{D885330B-C1E5-46CC-AC0D-B3803E44B686}" destId="{20E5CB54-5082-4F1E-B6D2-A6D272694EA0}" srcOrd="1" destOrd="0" presId="urn:microsoft.com/office/officeart/2005/8/layout/pyramid2"/>
    <dgm:cxn modelId="{1A4548CB-761D-45AF-A13A-4ACE97556738}" type="presParOf" srcId="{20E5CB54-5082-4F1E-B6D2-A6D272694EA0}" destId="{0FEC9964-21DE-44B6-855A-9EAFFEF602DB}" srcOrd="0" destOrd="0" presId="urn:microsoft.com/office/officeart/2005/8/layout/pyramid2"/>
    <dgm:cxn modelId="{2E77B93A-CAC7-4C30-90B3-E46E5DFCE611}" type="presParOf" srcId="{20E5CB54-5082-4F1E-B6D2-A6D272694EA0}" destId="{CDC5154C-CFAD-4F84-9B0A-22E29DF8625F}" srcOrd="1" destOrd="0" presId="urn:microsoft.com/office/officeart/2005/8/layout/pyramid2"/>
    <dgm:cxn modelId="{DC03C084-D587-421F-BF2B-F54BAACEF84C}" type="presParOf" srcId="{20E5CB54-5082-4F1E-B6D2-A6D272694EA0}" destId="{8CB90206-54C1-4255-AC24-3EBDEC41168A}" srcOrd="2" destOrd="0" presId="urn:microsoft.com/office/officeart/2005/8/layout/pyramid2"/>
    <dgm:cxn modelId="{C065039A-2CE5-40F4-A7BB-E8361A7D687F}" type="presParOf" srcId="{20E5CB54-5082-4F1E-B6D2-A6D272694EA0}" destId="{6F59FB3C-2AB8-48A7-941A-AF8B0F31EFC6}" srcOrd="3" destOrd="0" presId="urn:microsoft.com/office/officeart/2005/8/layout/pyramid2"/>
    <dgm:cxn modelId="{DAD2E104-BED8-4206-874A-DA253C090EB9}" type="presParOf" srcId="{20E5CB54-5082-4F1E-B6D2-A6D272694EA0}" destId="{697EC6F8-A50D-4B79-84E2-2C95063D4E66}" srcOrd="4" destOrd="0" presId="urn:microsoft.com/office/officeart/2005/8/layout/pyramid2"/>
    <dgm:cxn modelId="{0C62E76D-6F0F-4D9F-8DD0-4150467E2062}" type="presParOf" srcId="{20E5CB54-5082-4F1E-B6D2-A6D272694EA0}" destId="{F3CC1A08-B272-45F7-9757-FD3CB01FD1B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795D0-D9C2-41EF-A2D0-C7340A91ADD3}">
      <dsp:nvSpPr>
        <dsp:cNvPr id="0" name=""/>
        <dsp:cNvSpPr/>
      </dsp:nvSpPr>
      <dsp:spPr>
        <a:xfrm>
          <a:off x="88780" y="0"/>
          <a:ext cx="435133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C9964-21DE-44B6-855A-9EAFFEF602DB}">
      <dsp:nvSpPr>
        <dsp:cNvPr id="0" name=""/>
        <dsp:cNvSpPr/>
      </dsp:nvSpPr>
      <dsp:spPr>
        <a:xfrm>
          <a:off x="2264449" y="437470"/>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AfCFTA</a:t>
          </a:r>
        </a:p>
      </dsp:txBody>
      <dsp:txXfrm>
        <a:off x="2314732" y="487753"/>
        <a:ext cx="2727803" cy="929477"/>
      </dsp:txXfrm>
    </dsp:sp>
    <dsp:sp modelId="{8CB90206-54C1-4255-AC24-3EBDEC41168A}">
      <dsp:nvSpPr>
        <dsp:cNvPr id="0" name=""/>
        <dsp:cNvSpPr/>
      </dsp:nvSpPr>
      <dsp:spPr>
        <a:xfrm>
          <a:off x="2264449" y="1603375"/>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SADC 1ª Rd</a:t>
          </a:r>
        </a:p>
      </dsp:txBody>
      <dsp:txXfrm>
        <a:off x="2314732" y="1653658"/>
        <a:ext cx="2727803" cy="929477"/>
      </dsp:txXfrm>
    </dsp:sp>
    <dsp:sp modelId="{697EC6F8-A50D-4B79-84E2-2C95063D4E66}">
      <dsp:nvSpPr>
        <dsp:cNvPr id="0" name=""/>
        <dsp:cNvSpPr/>
      </dsp:nvSpPr>
      <dsp:spPr>
        <a:xfrm>
          <a:off x="2264449" y="2755068"/>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GATS</a:t>
          </a:r>
        </a:p>
      </dsp:txBody>
      <dsp:txXfrm>
        <a:off x="2314732" y="2805351"/>
        <a:ext cx="2727803" cy="9294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4460-68BF-F17C-95E4-DF802C90AF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BC0841-68E3-2642-EE0B-C68030507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D9CEDA-E1B0-E64D-B469-E12F13932ABC}"/>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5" name="Footer Placeholder 4">
            <a:extLst>
              <a:ext uri="{FF2B5EF4-FFF2-40B4-BE49-F238E27FC236}">
                <a16:creationId xmlns:a16="http://schemas.microsoft.com/office/drawing/2014/main" id="{02F9CBE8-01EF-795B-0177-CAECC4AE94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BFC57-89AA-E6DD-E040-7AAE3DFED910}"/>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222501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BA4C-8937-20B2-0F30-7A98F3F865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FEB02E-D19E-677D-F7F8-5BC09136BD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F0A9B4-E61F-ABAA-29E9-D7CF9B472A53}"/>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5" name="Footer Placeholder 4">
            <a:extLst>
              <a:ext uri="{FF2B5EF4-FFF2-40B4-BE49-F238E27FC236}">
                <a16:creationId xmlns:a16="http://schemas.microsoft.com/office/drawing/2014/main" id="{CF23454D-2BB9-DA1D-F480-4705EFEBF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BA80C6-6173-E7F4-4DFF-F347D96DD452}"/>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247982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D1BF6-2E86-2F82-3237-EA1A170BA6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5E569D-91EB-46CB-E1D2-7D64394864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999BF8-5F0F-E016-09F6-4ED08F9042A4}"/>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5" name="Footer Placeholder 4">
            <a:extLst>
              <a:ext uri="{FF2B5EF4-FFF2-40B4-BE49-F238E27FC236}">
                <a16:creationId xmlns:a16="http://schemas.microsoft.com/office/drawing/2014/main" id="{5CB67FE8-12AD-96AF-28BE-EFA1CACF5C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2B928-0A1A-9310-0B82-7E52704E2AF2}"/>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810468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0" y="1844824"/>
            <a:ext cx="12192000" cy="1440680"/>
          </a:xfrm>
        </p:spPr>
        <p:txBody>
          <a:bodyPr anchor="ctr" anchorCtr="0"/>
          <a:lstStyle>
            <a:lvl1pPr algn="ctr">
              <a:defRPr sz="4400" cap="all" baseline="0">
                <a:solidFill>
                  <a:schemeClr val="tx2"/>
                </a:solidFill>
                <a:latin typeface="Arial" panose="020B0604020202020204" pitchFamily="34" charset="0"/>
                <a:cs typeface="Arial" panose="020B0604020202020204" pitchFamily="34" charset="0"/>
              </a:defRPr>
            </a:lvl1pPr>
          </a:lstStyle>
          <a:p>
            <a:r>
              <a:rPr lang="en-GB" noProof="0" dirty="0"/>
              <a:t>Presentation Title</a:t>
            </a:r>
          </a:p>
        </p:txBody>
      </p:sp>
      <p:sp>
        <p:nvSpPr>
          <p:cNvPr id="3" name="Subtitle 2"/>
          <p:cNvSpPr>
            <a:spLocks noGrp="1"/>
          </p:cNvSpPr>
          <p:nvPr>
            <p:ph type="subTitle" idx="1"/>
          </p:nvPr>
        </p:nvSpPr>
        <p:spPr bwMode="gray">
          <a:xfrm>
            <a:off x="0" y="5877272"/>
            <a:ext cx="12191999" cy="432048"/>
          </a:xfrm>
        </p:spPr>
        <p:txBody>
          <a:bodyPr anchor="b" anchorCtr="0"/>
          <a:lstStyle>
            <a:lvl1pPr marL="0" indent="0" algn="ctr">
              <a:lnSpc>
                <a:spcPct val="90000"/>
              </a:lnSpc>
              <a:spcBef>
                <a:spcPts val="0"/>
              </a:spcBef>
              <a:buNone/>
              <a:defRPr sz="1600" cap="all" baseline="0">
                <a:solidFill>
                  <a:schemeClr val="tx1">
                    <a:lumMod val="50000"/>
                    <a:lumOff val="50000"/>
                  </a:schemeClr>
                </a:solidFill>
                <a:latin typeface="Segoe UI" panose="020B0502040204020203" pitchFamily="34" charset="0"/>
                <a:cs typeface="Segoe UI" panose="020B0502040204020203" pitchFamily="34" charset="0"/>
              </a:defRPr>
            </a:lvl1pPr>
            <a:lvl2pPr marL="0" indent="0" algn="ctr">
              <a:lnSpc>
                <a:spcPct val="90000"/>
              </a:lnSpc>
              <a:spcBef>
                <a:spcPts val="0"/>
              </a:spcBef>
              <a:buNone/>
              <a:defRPr sz="2500"/>
            </a:lvl2pPr>
            <a:lvl3pPr marL="0" indent="0" algn="ctr">
              <a:lnSpc>
                <a:spcPct val="90000"/>
              </a:lnSpc>
              <a:spcBef>
                <a:spcPts val="0"/>
              </a:spcBef>
              <a:buNone/>
              <a:defRPr sz="2500"/>
            </a:lvl3pPr>
            <a:lvl4pPr marL="0" indent="0" algn="ctr">
              <a:lnSpc>
                <a:spcPct val="90000"/>
              </a:lnSpc>
              <a:spcBef>
                <a:spcPts val="0"/>
              </a:spcBef>
              <a:buNone/>
              <a:defRPr sz="2500"/>
            </a:lvl4pPr>
            <a:lvl5pPr marL="0" indent="0" algn="ctr">
              <a:lnSpc>
                <a:spcPct val="90000"/>
              </a:lnSpc>
              <a:spcBef>
                <a:spcPts val="0"/>
              </a:spcBef>
              <a:buNone/>
              <a:defRPr sz="2500"/>
            </a:lvl5pPr>
            <a:lvl6pPr marL="0" indent="0" algn="ctr">
              <a:lnSpc>
                <a:spcPct val="90000"/>
              </a:lnSpc>
              <a:spcBef>
                <a:spcPts val="0"/>
              </a:spcBef>
              <a:buNone/>
              <a:defRPr sz="2500"/>
            </a:lvl6pPr>
            <a:lvl7pPr marL="0" indent="0" algn="ctr">
              <a:lnSpc>
                <a:spcPct val="90000"/>
              </a:lnSpc>
              <a:spcBef>
                <a:spcPts val="0"/>
              </a:spcBef>
              <a:buNone/>
              <a:defRPr sz="2500"/>
            </a:lvl7pPr>
            <a:lvl8pPr marL="0" indent="0" algn="ctr">
              <a:lnSpc>
                <a:spcPct val="90000"/>
              </a:lnSpc>
              <a:spcBef>
                <a:spcPts val="0"/>
              </a:spcBef>
              <a:buNone/>
              <a:defRPr sz="2500"/>
            </a:lvl8pPr>
            <a:lvl9pPr marL="0" indent="0" algn="ctr">
              <a:lnSpc>
                <a:spcPct val="90000"/>
              </a:lnSpc>
              <a:spcBef>
                <a:spcPts val="0"/>
              </a:spcBef>
              <a:buNone/>
              <a:defRPr sz="2500"/>
            </a:lvl9pPr>
          </a:lstStyle>
          <a:p>
            <a:pPr lvl="0"/>
            <a:endParaRPr lang="en-GB" noProof="0" dirty="0"/>
          </a:p>
        </p:txBody>
      </p:sp>
      <p:sp>
        <p:nvSpPr>
          <p:cNvPr id="16" name="Picture Placeholder 13"/>
          <p:cNvSpPr>
            <a:spLocks noGrp="1"/>
          </p:cNvSpPr>
          <p:nvPr>
            <p:ph type="pic" sz="quarter" idx="12" hasCustomPrompt="1"/>
          </p:nvPr>
        </p:nvSpPr>
        <p:spPr bwMode="gray">
          <a:xfrm>
            <a:off x="0" y="3573463"/>
            <a:ext cx="4032000" cy="1619250"/>
          </a:xfrm>
        </p:spPr>
        <p:txBody>
          <a:bodyPr bIns="540000" anchor="ctr"/>
          <a:lstStyle>
            <a:lvl1pPr marL="0" indent="0" algn="ctr">
              <a:buNone/>
              <a:defRPr sz="1000">
                <a:solidFill>
                  <a:schemeClr val="bg1">
                    <a:lumMod val="50000"/>
                  </a:schemeClr>
                </a:solidFill>
              </a:defRPr>
            </a:lvl1pPr>
          </a:lstStyle>
          <a:p>
            <a:r>
              <a:rPr lang="en-GB" noProof="0" dirty="0"/>
              <a:t>Click icon to insert picture</a:t>
            </a:r>
          </a:p>
        </p:txBody>
      </p:sp>
      <p:sp>
        <p:nvSpPr>
          <p:cNvPr id="17" name="Picture Placeholder 13"/>
          <p:cNvSpPr>
            <a:spLocks noGrp="1"/>
          </p:cNvSpPr>
          <p:nvPr>
            <p:ph type="pic" sz="quarter" idx="13" hasCustomPrompt="1"/>
          </p:nvPr>
        </p:nvSpPr>
        <p:spPr bwMode="gray">
          <a:xfrm>
            <a:off x="8160000" y="3573463"/>
            <a:ext cx="4032000" cy="1619250"/>
          </a:xfrm>
        </p:spPr>
        <p:txBody>
          <a:bodyPr bIns="540000" anchor="ctr"/>
          <a:lstStyle>
            <a:lvl1pPr marL="0" indent="0" algn="ctr">
              <a:buNone/>
              <a:defRPr sz="1000">
                <a:solidFill>
                  <a:schemeClr val="bg1">
                    <a:lumMod val="50000"/>
                  </a:schemeClr>
                </a:solidFill>
              </a:defRPr>
            </a:lvl1pPr>
          </a:lstStyle>
          <a:p>
            <a:r>
              <a:rPr lang="en-GB" noProof="0" dirty="0"/>
              <a:t>Click icon to insert picture</a:t>
            </a:r>
          </a:p>
        </p:txBody>
      </p:sp>
      <p:sp>
        <p:nvSpPr>
          <p:cNvPr id="18" name="Picture Placeholder 13"/>
          <p:cNvSpPr>
            <a:spLocks noGrp="1"/>
          </p:cNvSpPr>
          <p:nvPr>
            <p:ph type="pic" sz="quarter" idx="14" hasCustomPrompt="1"/>
          </p:nvPr>
        </p:nvSpPr>
        <p:spPr bwMode="gray">
          <a:xfrm>
            <a:off x="4031531" y="3573463"/>
            <a:ext cx="4128469" cy="1619250"/>
          </a:xfrm>
        </p:spPr>
        <p:txBody>
          <a:bodyPr bIns="540000" anchor="ctr"/>
          <a:lstStyle>
            <a:lvl1pPr marL="0" indent="0" algn="ctr">
              <a:buNone/>
              <a:defRPr sz="1000">
                <a:solidFill>
                  <a:schemeClr val="bg1">
                    <a:lumMod val="50000"/>
                  </a:schemeClr>
                </a:solidFill>
              </a:defRPr>
            </a:lvl1pPr>
          </a:lstStyle>
          <a:p>
            <a:r>
              <a:rPr lang="en-GB" noProof="0" dirty="0"/>
              <a:t>Click icon to insert picture</a:t>
            </a:r>
          </a:p>
        </p:txBody>
      </p:sp>
      <p:sp>
        <p:nvSpPr>
          <p:cNvPr id="11" name="Date Placeholder 6"/>
          <p:cNvSpPr>
            <a:spLocks noGrp="1"/>
          </p:cNvSpPr>
          <p:nvPr>
            <p:ph type="dt" sz="half" idx="10"/>
          </p:nvPr>
        </p:nvSpPr>
        <p:spPr>
          <a:xfrm>
            <a:off x="5465765" y="6597352"/>
            <a:ext cx="1260000" cy="144000"/>
          </a:xfrm>
          <a:prstGeom prst="rect">
            <a:avLst/>
          </a:prstGeom>
        </p:spPr>
        <p:txBody>
          <a:bodyPr/>
          <a:lstStyle>
            <a:lvl1pPr>
              <a:defRPr sz="1050">
                <a:latin typeface="Segoe UI" panose="020B0502040204020203" pitchFamily="34" charset="0"/>
                <a:cs typeface="Segoe UI" panose="020B0502040204020203"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DF0B57B-092B-4B84-B3F7-40B6BE277A5A}" type="datetime4">
              <a:rPr kumimoji="0" lang="en-GB" sz="105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19 April 2023</a:t>
            </a:fld>
            <a:endParaRPr kumimoji="0" lang="en-GB" sz="10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4444399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Arial" charset="0"/>
              <a:ea typeface="ＭＳ Ｐゴシック" pitchFamily="1" charset="-128"/>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642CC0C-00C9-4129-9E3B-8283C00263C6}" type="slidenum">
              <a:rPr lang="en-US" altLang="en-US"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en-US" altLang="en-US">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15549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de-DE" dirty="0">
              <a:solidFill>
                <a:prstClr val="black">
                  <a:tint val="75000"/>
                </a:prstClr>
              </a:solidFill>
              <a:latin typeface="Arial" charset="0"/>
              <a:ea typeface="ＭＳ Ｐゴシック" pitchFamily="1" charset="-128"/>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12929621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368612655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83636270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119201636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887081457"/>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3" name="Footer Placeholder 2"/>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04742159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65A1-482D-B7AC-9818-0CB4CF49EF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14B08D-06E5-990C-EB69-B7E5C79C31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8D02C9-B520-B9D0-E9A7-A228329C35B3}"/>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5" name="Footer Placeholder 4">
            <a:extLst>
              <a:ext uri="{FF2B5EF4-FFF2-40B4-BE49-F238E27FC236}">
                <a16:creationId xmlns:a16="http://schemas.microsoft.com/office/drawing/2014/main" id="{91125B3E-88A1-9E2B-FB05-3EEA5A8CB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146B6-14E9-1F6F-4F29-8526F569D4E9}"/>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336127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107020302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42185398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44132824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361321915"/>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pic>
        <p:nvPicPr>
          <p:cNvPr id="6"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kumente und Einstellungen\nmalik\Desktop\Temporaer\Logo\GFA Logo_RGB.jpg">
            <a:extLst>
              <a:ext uri="{FF2B5EF4-FFF2-40B4-BE49-F238E27FC236}">
                <a16:creationId xmlns:a16="http://schemas.microsoft.com/office/drawing/2014/main" id="{2D4CD16F-E137-4673-B457-C7BE7DDF11F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8" name="Picture 7">
            <a:extLst>
              <a:ext uri="{FF2B5EF4-FFF2-40B4-BE49-F238E27FC236}">
                <a16:creationId xmlns:a16="http://schemas.microsoft.com/office/drawing/2014/main" id="{D22F510B-08E9-45E4-8533-EE126B6332D1}"/>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34812836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pic>
        <p:nvPicPr>
          <p:cNvPr id="6"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kumente und Einstellungen\nmalik\Desktop\Temporaer\Logo\GFA Logo_RGB.jpg">
            <a:extLst>
              <a:ext uri="{FF2B5EF4-FFF2-40B4-BE49-F238E27FC236}">
                <a16:creationId xmlns:a16="http://schemas.microsoft.com/office/drawing/2014/main" id="{FBD2CD74-5DA0-497F-B1E6-7B54D6433F6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9" name="Picture 8">
            <a:extLst>
              <a:ext uri="{FF2B5EF4-FFF2-40B4-BE49-F238E27FC236}">
                <a16:creationId xmlns:a16="http://schemas.microsoft.com/office/drawing/2014/main" id="{6F52324F-5289-4EA2-AB60-E0CD1A917D80}"/>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20566810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auf Platzhalter ziehen oder durch Klicken auf Symbol hinzufügen</a:t>
            </a:r>
          </a:p>
        </p:txBody>
      </p:sp>
      <p:pic>
        <p:nvPicPr>
          <p:cNvPr id="8"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kumente und Einstellungen\nmalik\Desktop\Temporaer\Logo\GFA Logo_RGB.jpg">
            <a:extLst>
              <a:ext uri="{FF2B5EF4-FFF2-40B4-BE49-F238E27FC236}">
                <a16:creationId xmlns:a16="http://schemas.microsoft.com/office/drawing/2014/main" id="{31D22CBF-D07E-48AC-93A8-DDA9BEA26EE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0" name="Picture 9">
            <a:extLst>
              <a:ext uri="{FF2B5EF4-FFF2-40B4-BE49-F238E27FC236}">
                <a16:creationId xmlns:a16="http://schemas.microsoft.com/office/drawing/2014/main" id="{69B245F2-C7AD-4A7C-AF91-B89F8B0A66EA}"/>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27077261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auf Platzhalter ziehen oder durch Klicken auf Symbol hinzufügen</a:t>
            </a:r>
            <a:endParaRPr lang="de-DE" noProof="0" dirty="0"/>
          </a:p>
        </p:txBody>
      </p:sp>
      <p:pic>
        <p:nvPicPr>
          <p:cNvPr id="9"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kumente und Einstellungen\nmalik\Desktop\Temporaer\Logo\GFA Logo_RGB.jpg">
            <a:extLst>
              <a:ext uri="{FF2B5EF4-FFF2-40B4-BE49-F238E27FC236}">
                <a16:creationId xmlns:a16="http://schemas.microsoft.com/office/drawing/2014/main" id="{ADD20D59-B88B-466F-B418-7CACE4597F0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1" name="Picture 10">
            <a:extLst>
              <a:ext uri="{FF2B5EF4-FFF2-40B4-BE49-F238E27FC236}">
                <a16:creationId xmlns:a16="http://schemas.microsoft.com/office/drawing/2014/main" id="{8A9A49DD-C6DC-43E0-8DED-8B8FDBB0D7C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4927080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pic>
        <p:nvPicPr>
          <p:cNvPr id="9"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kumente und Einstellungen\nmalik\Desktop\Temporaer\Logo\GFA Logo_RGB.jpg">
            <a:extLst>
              <a:ext uri="{FF2B5EF4-FFF2-40B4-BE49-F238E27FC236}">
                <a16:creationId xmlns:a16="http://schemas.microsoft.com/office/drawing/2014/main" id="{3773ABA8-F7A5-48DC-89CE-F4CF12D77BA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1" name="Picture 10">
            <a:extLst>
              <a:ext uri="{FF2B5EF4-FFF2-40B4-BE49-F238E27FC236}">
                <a16:creationId xmlns:a16="http://schemas.microsoft.com/office/drawing/2014/main" id="{EE110BD0-875B-409B-9B79-B40ED4A6B14C}"/>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33838554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pic>
        <p:nvPicPr>
          <p:cNvPr id="7"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kumente und Einstellungen\nmalik\Desktop\Temporaer\Logo\GFA Logo_RGB.jpg">
            <a:extLst>
              <a:ext uri="{FF2B5EF4-FFF2-40B4-BE49-F238E27FC236}">
                <a16:creationId xmlns:a16="http://schemas.microsoft.com/office/drawing/2014/main" id="{584A60B9-0F67-4AFF-AF63-F996792E87A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1" name="Picture 10">
            <a:extLst>
              <a:ext uri="{FF2B5EF4-FFF2-40B4-BE49-F238E27FC236}">
                <a16:creationId xmlns:a16="http://schemas.microsoft.com/office/drawing/2014/main" id="{5FA599E1-2E19-4387-8F16-98526FAA027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34371912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6C79-0520-73F5-E77E-7FC011DACD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F56296-092A-0037-EC98-B7EB50C9F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A04A1-F4A2-40DA-5710-B35DE0C8D16B}"/>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5" name="Footer Placeholder 4">
            <a:extLst>
              <a:ext uri="{FF2B5EF4-FFF2-40B4-BE49-F238E27FC236}">
                <a16:creationId xmlns:a16="http://schemas.microsoft.com/office/drawing/2014/main" id="{90D04DBF-EE6B-BC87-AE96-0569289DBD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AC8EC0-2181-112E-6DC0-2C8A852852E7}"/>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1069721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sszei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pic>
        <p:nvPicPr>
          <p:cNvPr id="5"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kumente und Einstellungen\nmalik\Desktop\Temporaer\Logo\GFA Logo_RGB.jpg">
            <a:extLst>
              <a:ext uri="{FF2B5EF4-FFF2-40B4-BE49-F238E27FC236}">
                <a16:creationId xmlns:a16="http://schemas.microsoft.com/office/drawing/2014/main" id="{CB03EF39-05A3-463F-8F59-43202532E78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7" name="Picture 6">
            <a:extLst>
              <a:ext uri="{FF2B5EF4-FFF2-40B4-BE49-F238E27FC236}">
                <a16:creationId xmlns:a16="http://schemas.microsoft.com/office/drawing/2014/main" id="{ED948290-76DD-4D6C-A868-D4A9DB230FEC}"/>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76203432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DEC3B3C-C3E8-41DF-A01E-D60D19F46AB8}"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Company-Presentation – GFA Consulting Group GmbH</a:t>
            </a:r>
          </a:p>
        </p:txBody>
      </p:sp>
      <p:sp>
        <p:nvSpPr>
          <p:cNvPr id="7" name="Slide Number Placeholder 6"/>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200" b="1" i="0" u="none" strike="noStrike" kern="1200" cap="none" spc="0" normalizeH="0" baseline="0" noProof="0" dirty="0">
              <a:ln>
                <a:noFill/>
              </a:ln>
              <a:solidFill>
                <a:srgbClr val="999999"/>
              </a:solidFill>
              <a:effectLst/>
              <a:uLnTx/>
              <a:uFillTx/>
              <a:latin typeface="Arial"/>
              <a:ea typeface="+mn-ea"/>
              <a:cs typeface="+mn-cs"/>
            </a:endParaRPr>
          </a:p>
        </p:txBody>
      </p:sp>
      <p:pic>
        <p:nvPicPr>
          <p:cNvPr id="8" name="Picture 7">
            <a:extLst>
              <a:ext uri="{FF2B5EF4-FFF2-40B4-BE49-F238E27FC236}">
                <a16:creationId xmlns:a16="http://schemas.microsoft.com/office/drawing/2014/main" id="{317F265F-478A-4965-88F2-787C4D003D9D}"/>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1466843414"/>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pic>
        <p:nvPicPr>
          <p:cNvPr id="3" name="Picture 2">
            <a:extLst>
              <a:ext uri="{FF2B5EF4-FFF2-40B4-BE49-F238E27FC236}">
                <a16:creationId xmlns:a16="http://schemas.microsoft.com/office/drawing/2014/main" id="{89D87CF0-7403-4EA6-8D90-C41B385D8572}"/>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161773331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C900-0569-A2B2-AE4D-E81FE74AE0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5E5CA7-C319-0ADE-9134-D9972989E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086185-9C5E-CDA0-AE57-18019EB3D4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3A3628-8C49-C636-FF14-A850F5D78125}"/>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6" name="Footer Placeholder 5">
            <a:extLst>
              <a:ext uri="{FF2B5EF4-FFF2-40B4-BE49-F238E27FC236}">
                <a16:creationId xmlns:a16="http://schemas.microsoft.com/office/drawing/2014/main" id="{C1820FF1-3DBA-A7FA-8B13-26720EF7C6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E75310-38AC-6405-282E-A14619B3F5BA}"/>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380294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9E89-3ED1-1740-8F80-CA596229D2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84FD8C-95D6-24A9-1CC5-0342E0394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1C42E0-181D-7F84-1F10-74C21819D6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EC8151-38D4-5CF7-4457-B4F9196B0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DE69A-EB05-B704-1DBC-B676565788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CAD696-227A-8A76-BD30-652EB4823934}"/>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8" name="Footer Placeholder 7">
            <a:extLst>
              <a:ext uri="{FF2B5EF4-FFF2-40B4-BE49-F238E27FC236}">
                <a16:creationId xmlns:a16="http://schemas.microsoft.com/office/drawing/2014/main" id="{63008D2E-A967-B400-1AE4-59F8A8346C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00210E-94EC-44A4-0DD4-35AB0A1649EB}"/>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304875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A0B4-64B4-1BAA-8C55-B8B3985763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8183A0-36A1-E28B-B30D-01F33090BA9B}"/>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4" name="Footer Placeholder 3">
            <a:extLst>
              <a:ext uri="{FF2B5EF4-FFF2-40B4-BE49-F238E27FC236}">
                <a16:creationId xmlns:a16="http://schemas.microsoft.com/office/drawing/2014/main" id="{271570E4-C7AC-CC40-3BA6-EEDD04A390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DCB334-3118-FC44-C58C-687BE462CE3A}"/>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50070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B152F6-74DF-F1F3-0039-C459DB9B28C4}"/>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3" name="Footer Placeholder 2">
            <a:extLst>
              <a:ext uri="{FF2B5EF4-FFF2-40B4-BE49-F238E27FC236}">
                <a16:creationId xmlns:a16="http://schemas.microsoft.com/office/drawing/2014/main" id="{A370D16A-B5FA-E992-0874-F8F11337A1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C07F65-3BFC-79D0-2A79-E2700A38529B}"/>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392337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6F6F-DC15-BAD7-D40F-A45761AF5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C4F8BD-0AFC-892D-4FB6-D5A892021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251C-038F-EC18-CB64-423C41254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76C28-07BF-8228-0368-9B213B754968}"/>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6" name="Footer Placeholder 5">
            <a:extLst>
              <a:ext uri="{FF2B5EF4-FFF2-40B4-BE49-F238E27FC236}">
                <a16:creationId xmlns:a16="http://schemas.microsoft.com/office/drawing/2014/main" id="{562F01D3-8A74-9B09-C217-0774B80043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EB9C56-F964-F01A-9BAD-165BEC3132AE}"/>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170685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5BC5-AE79-82F2-88C8-ADECE4B5C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52EFFE-003E-A8CA-D4DF-4ECA074E46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14D746-4934-CFC2-63A1-A9240A2CC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546C9-1187-7B44-A09A-B64B38F650A4}"/>
              </a:ext>
            </a:extLst>
          </p:cNvPr>
          <p:cNvSpPr>
            <a:spLocks noGrp="1"/>
          </p:cNvSpPr>
          <p:nvPr>
            <p:ph type="dt" sz="half" idx="10"/>
          </p:nvPr>
        </p:nvSpPr>
        <p:spPr/>
        <p:txBody>
          <a:bodyPr/>
          <a:lstStyle/>
          <a:p>
            <a:fld id="{05C75971-58CB-49BA-8C67-A45D4EDB9B2B}" type="datetimeFigureOut">
              <a:rPr lang="en-GB" smtClean="0"/>
              <a:t>19/04/2023</a:t>
            </a:fld>
            <a:endParaRPr lang="en-GB"/>
          </a:p>
        </p:txBody>
      </p:sp>
      <p:sp>
        <p:nvSpPr>
          <p:cNvPr id="6" name="Footer Placeholder 5">
            <a:extLst>
              <a:ext uri="{FF2B5EF4-FFF2-40B4-BE49-F238E27FC236}">
                <a16:creationId xmlns:a16="http://schemas.microsoft.com/office/drawing/2014/main" id="{AC207E36-9C21-0454-CA18-885EC0D054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8DFD2-B78F-1DAB-1263-339A27A11DB5}"/>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88873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gi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gif"/><Relationship Id="rId5" Type="http://schemas.openxmlformats.org/officeDocument/2006/relationships/slideLayout" Target="../slideLayouts/slideLayout28.xml"/><Relationship Id="rId15" Type="http://schemas.openxmlformats.org/officeDocument/2006/relationships/image" Target="../media/image5.jpeg"/><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CCE4E-A969-1ABC-6048-561AF8EB4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9F45ED-834B-789E-89B5-7CD3B7AF5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79CFC-F120-0C0A-59A7-29A5A790D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75971-58CB-49BA-8C67-A45D4EDB9B2B}" type="datetimeFigureOut">
              <a:rPr lang="en-GB" smtClean="0"/>
              <a:t>19/04/2023</a:t>
            </a:fld>
            <a:endParaRPr lang="en-GB"/>
          </a:p>
        </p:txBody>
      </p:sp>
      <p:sp>
        <p:nvSpPr>
          <p:cNvPr id="5" name="Footer Placeholder 4">
            <a:extLst>
              <a:ext uri="{FF2B5EF4-FFF2-40B4-BE49-F238E27FC236}">
                <a16:creationId xmlns:a16="http://schemas.microsoft.com/office/drawing/2014/main" id="{66AEBD68-7E51-7B62-D153-C33BA9C96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BABA45-024B-519F-C033-B93014451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FA2FC-ECB6-46C9-A47E-D5E0BC255B13}" type="slidenum">
              <a:rPr lang="en-GB" smtClean="0"/>
              <a:t>‹#›</a:t>
            </a:fld>
            <a:endParaRPr lang="en-GB"/>
          </a:p>
        </p:txBody>
      </p:sp>
    </p:spTree>
    <p:extLst>
      <p:ext uri="{BB962C8B-B14F-4D97-AF65-F5344CB8AC3E}">
        <p14:creationId xmlns:p14="http://schemas.microsoft.com/office/powerpoint/2010/main" val="321255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19.04.2023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3343401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p:transition>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Titel durch Klicken hinzufügen</a:t>
            </a:r>
          </a:p>
        </p:txBody>
      </p:sp>
      <p:pic>
        <p:nvPicPr>
          <p:cNvPr id="20" name="Grafik 8"/>
          <p:cNvPicPr>
            <a:picLocks noChangeAspect="1"/>
          </p:cNvPicPr>
          <p:nvPr/>
        </p:nvPicPr>
        <p:blipFill>
          <a:blip r:embed="rId11" cstate="print"/>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Erste Ebene</a:t>
            </a:r>
          </a:p>
          <a:p>
            <a:pPr lvl="1"/>
            <a:r>
              <a:rPr lang="de-DE" noProof="0"/>
              <a:t>Zweite Ebene</a:t>
            </a:r>
          </a:p>
          <a:p>
            <a:pPr lvl="2"/>
            <a:r>
              <a:rPr lang="de-DE" noProof="0"/>
              <a:t>Dritte Ebene</a:t>
            </a:r>
          </a:p>
          <a:p>
            <a:pPr lvl="3"/>
            <a:r>
              <a:rPr lang="de-DE" noProof="0"/>
              <a:t>Vierte Ebene</a:t>
            </a:r>
          </a:p>
        </p:txBody>
      </p:sp>
      <p:sp>
        <p:nvSpPr>
          <p:cNvPr id="14" name="Text Box 19"/>
          <p:cNvSpPr txBox="1">
            <a:spLocks noChangeArrowheads="1"/>
          </p:cNvSpPr>
          <p:nvPr/>
        </p:nvSpPr>
        <p:spPr bwMode="auto">
          <a:xfrm>
            <a:off x="10271583" y="6581002"/>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rPr>
              <a:t>Seite </a:t>
            </a:r>
            <a:fld id="{327115CA-E6A4-425F-BB4F-A64D48743A27}" type="slidenum">
              <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15" name="Rectangle 25"/>
          <p:cNvSpPr>
            <a:spLocks noGrp="1" noChangeArrowheads="1"/>
          </p:cNvSpPr>
          <p:nvPr>
            <p:ph type="ftr" sz="quarter" idx="3"/>
          </p:nvPr>
        </p:nvSpPr>
        <p:spPr bwMode="auto">
          <a:xfrm>
            <a:off x="3817035" y="6581002"/>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16" name="Rectangle 17"/>
          <p:cNvSpPr>
            <a:spLocks noGrp="1" noChangeArrowheads="1"/>
          </p:cNvSpPr>
          <p:nvPr>
            <p:ph type="dt" sz="half" idx="2"/>
          </p:nvPr>
        </p:nvSpPr>
        <p:spPr bwMode="auto">
          <a:xfrm>
            <a:off x="905540" y="6581002"/>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pic>
        <p:nvPicPr>
          <p:cNvPr id="17" name="Grafik 7"/>
          <p:cNvPicPr>
            <a:picLocks noChangeAspect="1"/>
          </p:cNvPicPr>
          <p:nvPr userDrawn="1"/>
        </p:nvPicPr>
        <p:blipFill>
          <a:blip r:embed="rId12" cstate="print"/>
          <a:srcRect/>
          <a:stretch>
            <a:fillRect/>
          </a:stretch>
        </p:blipFill>
        <p:spPr bwMode="auto">
          <a:xfrm>
            <a:off x="8824384" y="304800"/>
            <a:ext cx="2808816" cy="877888"/>
          </a:xfrm>
          <a:prstGeom prst="rect">
            <a:avLst/>
          </a:prstGeom>
          <a:noFill/>
          <a:ln w="9525">
            <a:noFill/>
            <a:miter lim="800000"/>
            <a:headEnd/>
            <a:tailEnd/>
          </a:ln>
        </p:spPr>
      </p:pic>
      <p:pic>
        <p:nvPicPr>
          <p:cNvPr id="10" name="Bild 9" descr="weltkugel-1-Europa-Afrika.jpg"/>
          <p:cNvPicPr>
            <a:picLocks noChangeAspect="1"/>
          </p:cNvPicPr>
          <p:nvPr userDrawn="1"/>
        </p:nvPicPr>
        <p:blipFill rotWithShape="1">
          <a:blip r:embed="rId13">
            <a:extLst>
              <a:ext uri="{28A0092B-C50C-407E-A947-70E740481C1C}">
                <a14:useLocalDpi xmlns:a14="http://schemas.microsoft.com/office/drawing/2010/main" val="0"/>
              </a:ext>
            </a:extLst>
          </a:blip>
          <a:srcRect l="651" r="13474"/>
          <a:stretch/>
        </p:blipFill>
        <p:spPr>
          <a:xfrm>
            <a:off x="0" y="0"/>
            <a:ext cx="8725715" cy="1170000"/>
          </a:xfrm>
          <a:prstGeom prst="rect">
            <a:avLst/>
          </a:prstGeom>
        </p:spPr>
      </p:pic>
      <p:pic>
        <p:nvPicPr>
          <p:cNvPr id="11" name="Picture 2" descr="C:\Dokumente und Einstellungen\nmalik\Desktop\Temporaer\Logo\GFA Logo_RGB.jpg">
            <a:extLst>
              <a:ext uri="{FF2B5EF4-FFF2-40B4-BE49-F238E27FC236}">
                <a16:creationId xmlns:a16="http://schemas.microsoft.com/office/drawing/2014/main" id="{D95C929B-F8A0-4E27-9E6D-F11BABEC6CD8}"/>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3" name="Picture 2" descr="G:\Public Relations\Logos\New German-SADC Logo\ELdZ_SADC_en\JPEG_RGB_600dpi\ELdZ_SADC_rgb_en.jpg">
            <a:extLst>
              <a:ext uri="{FF2B5EF4-FFF2-40B4-BE49-F238E27FC236}">
                <a16:creationId xmlns:a16="http://schemas.microsoft.com/office/drawing/2014/main" id="{22AE9DC1-490C-415A-9106-793F86374CE0}"/>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973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2" r:id="rId8"/>
    <p:sldLayoutId id="2147483683" r:id="rId9"/>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589" y="1496088"/>
            <a:ext cx="8578030" cy="5253516"/>
          </a:xfrm>
          <a:prstGeom prst="rect">
            <a:avLst/>
          </a:prstGeom>
        </p:spPr>
      </p:pic>
      <p:sp>
        <p:nvSpPr>
          <p:cNvPr id="4" name="Title 3"/>
          <p:cNvSpPr>
            <a:spLocks noGrp="1"/>
          </p:cNvSpPr>
          <p:nvPr>
            <p:ph type="ctrTitle"/>
          </p:nvPr>
        </p:nvSpPr>
        <p:spPr>
          <a:xfrm>
            <a:off x="-1" y="2208310"/>
            <a:ext cx="12192000" cy="2156794"/>
          </a:xfrm>
        </p:spPr>
        <p:txBody>
          <a:bodyPr>
            <a:normAutofit fontScale="90000"/>
          </a:bodyPr>
          <a:lstStyle/>
          <a:p>
            <a:br>
              <a:rPr lang="en-US" dirty="0">
                <a:latin typeface="Arial Narrow" panose="020B0606020202030204" pitchFamily="34" charset="0"/>
              </a:rPr>
            </a:br>
            <a:r>
              <a:rPr lang="pt-BR" b="1" dirty="0">
                <a:latin typeface="Arial Narrow" panose="020B0606020202030204" pitchFamily="34" charset="0"/>
              </a:rPr>
              <a:t>preparação de OFERTAS para a 2ª RONDA DE NEGOCIAÇÕES DO COMÉRCIO DE SERVIÇOS DA SADC</a:t>
            </a:r>
            <a:endParaRPr lang="en-GB" dirty="0">
              <a:latin typeface="Arial Narrow" panose="020B0606020202030204" pitchFamily="34" charset="0"/>
              <a:cs typeface="Segoe UI" panose="020B0502040204020203" pitchFamily="34" charset="0"/>
            </a:endParaRPr>
          </a:p>
        </p:txBody>
      </p:sp>
      <p:pic>
        <p:nvPicPr>
          <p:cNvPr id="6" name="Picture 5">
            <a:extLst>
              <a:ext uri="{FF2B5EF4-FFF2-40B4-BE49-F238E27FC236}">
                <a16:creationId xmlns:a16="http://schemas.microsoft.com/office/drawing/2014/main" id="{120F2D54-3394-4319-A1B0-4F79EA8AC66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47578" y="1006633"/>
            <a:ext cx="1896841" cy="1852199"/>
          </a:xfrm>
          <a:prstGeom prst="rect">
            <a:avLst/>
          </a:prstGeom>
        </p:spPr>
      </p:pic>
      <p:pic>
        <p:nvPicPr>
          <p:cNvPr id="7" name="Grafik 1"/>
          <p:cNvPicPr/>
          <p:nvPr/>
        </p:nvPicPr>
        <p:blipFill>
          <a:blip r:embed="rId4" cstate="print">
            <a:extLst>
              <a:ext uri="{28A0092B-C50C-407E-A947-70E740481C1C}">
                <a14:useLocalDpi xmlns:a14="http://schemas.microsoft.com/office/drawing/2010/main" val="0"/>
              </a:ext>
            </a:extLst>
          </a:blip>
          <a:stretch>
            <a:fillRect/>
          </a:stretch>
        </p:blipFill>
        <p:spPr>
          <a:xfrm>
            <a:off x="8049491" y="96253"/>
            <a:ext cx="4047337" cy="1399835"/>
          </a:xfrm>
          <a:prstGeom prst="rect">
            <a:avLst/>
          </a:prstGeom>
        </p:spPr>
      </p:pic>
      <p:sp>
        <p:nvSpPr>
          <p:cNvPr id="3" name="TextBox 2"/>
          <p:cNvSpPr txBox="1"/>
          <p:nvPr/>
        </p:nvSpPr>
        <p:spPr>
          <a:xfrm>
            <a:off x="-1" y="4854560"/>
            <a:ext cx="11831783" cy="1642494"/>
          </a:xfrm>
          <a:prstGeom prst="rect">
            <a:avLst/>
          </a:prstGeom>
          <a:noFill/>
        </p:spPr>
        <p:txBody>
          <a:bodyPr wrap="square" lIns="0" tIns="0" rIns="0" bIns="0" rtlCol="0" anchor="ctr">
            <a:noAutofit/>
          </a:bodyPr>
          <a:lstStyle/>
          <a:p>
            <a:pPr lvl="1" algn="ctr">
              <a:buClr>
                <a:schemeClr val="tx2"/>
              </a:buClr>
            </a:pPr>
            <a:r>
              <a:rPr lang="pt-BR" sz="2400" dirty="0">
                <a:solidFill>
                  <a:schemeClr val="accent1">
                    <a:lumMod val="50000"/>
                  </a:schemeClr>
                </a:solidFill>
                <a:latin typeface="Arial Narrow" panose="020B0606020202030204" pitchFamily="34" charset="0"/>
              </a:rPr>
              <a:t>45ª Reunião de Serviços do TNF
Joanesburgo, África do Sul
27-29 abril 2023
</a:t>
            </a:r>
            <a:endParaRPr lang="en-US" sz="2400"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487331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762B-A19F-BA28-F08D-B559C4E11B0B}"/>
              </a:ext>
            </a:extLst>
          </p:cNvPr>
          <p:cNvSpPr>
            <a:spLocks noGrp="1"/>
          </p:cNvSpPr>
          <p:nvPr>
            <p:ph type="title"/>
          </p:nvPr>
        </p:nvSpPr>
        <p:spPr/>
        <p:txBody>
          <a:bodyPr>
            <a:normAutofit/>
          </a:bodyPr>
          <a:lstStyle/>
          <a:p>
            <a:r>
              <a:rPr lang="pt-BR" sz="3600" dirty="0"/>
              <a:t>Serviços às empresas – Compromissos do GATS
</a:t>
            </a:r>
            <a:endParaRPr lang="en-GB" sz="3600" dirty="0"/>
          </a:p>
        </p:txBody>
      </p:sp>
      <p:sp>
        <p:nvSpPr>
          <p:cNvPr id="9" name="Title 1">
            <a:extLst>
              <a:ext uri="{FF2B5EF4-FFF2-40B4-BE49-F238E27FC236}">
                <a16:creationId xmlns:a16="http://schemas.microsoft.com/office/drawing/2014/main" id="{E005B916-510B-597D-3B32-02C9A6737A19}"/>
              </a:ext>
            </a:extLst>
          </p:cNvPr>
          <p:cNvSpPr txBox="1">
            <a:spLocks/>
          </p:cNvSpPr>
          <p:nvPr/>
        </p:nvSpPr>
        <p:spPr>
          <a:xfrm>
            <a:off x="857596" y="4138305"/>
            <a:ext cx="7886700" cy="61560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dirty="0">
                <a:solidFill>
                  <a:srgbClr val="FF0000"/>
                </a:solidFill>
                <a:latin typeface="Arial Narrow" panose="020B0606020202030204" pitchFamily="34" charset="0"/>
              </a:rPr>
              <a:t>Outros serviços prestados às empresas, n.e.
</a:t>
            </a:r>
            <a:endParaRPr lang="en-GB" sz="2200" dirty="0">
              <a:solidFill>
                <a:srgbClr val="FF0000"/>
              </a:solidFill>
              <a:latin typeface="Arial Narrow" panose="020B0606020202030204" pitchFamily="34" charset="0"/>
            </a:endParaRPr>
          </a:p>
        </p:txBody>
      </p:sp>
      <p:graphicFrame>
        <p:nvGraphicFramePr>
          <p:cNvPr id="16" name="Table 15">
            <a:extLst>
              <a:ext uri="{FF2B5EF4-FFF2-40B4-BE49-F238E27FC236}">
                <a16:creationId xmlns:a16="http://schemas.microsoft.com/office/drawing/2014/main" id="{359DBF19-3628-2F5E-BC89-3C4E57BD77CA}"/>
              </a:ext>
            </a:extLst>
          </p:cNvPr>
          <p:cNvGraphicFramePr>
            <a:graphicFrameLocks noGrp="1"/>
          </p:cNvGraphicFramePr>
          <p:nvPr>
            <p:extLst>
              <p:ext uri="{D42A27DB-BD31-4B8C-83A1-F6EECF244321}">
                <p14:modId xmlns:p14="http://schemas.microsoft.com/office/powerpoint/2010/main" val="2677867407"/>
              </p:ext>
            </p:extLst>
          </p:nvPr>
        </p:nvGraphicFramePr>
        <p:xfrm>
          <a:off x="857597" y="4689667"/>
          <a:ext cx="10496202" cy="1968085"/>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02909">
                  <a:extLst>
                    <a:ext uri="{9D8B030D-6E8A-4147-A177-3AD203B41FA5}">
                      <a16:colId xmlns:a16="http://schemas.microsoft.com/office/drawing/2014/main" val="1009747451"/>
                    </a:ext>
                  </a:extLst>
                </a:gridCol>
                <a:gridCol w="1195237">
                  <a:extLst>
                    <a:ext uri="{9D8B030D-6E8A-4147-A177-3AD203B41FA5}">
                      <a16:colId xmlns:a16="http://schemas.microsoft.com/office/drawing/2014/main" val="2528554780"/>
                    </a:ext>
                  </a:extLst>
                </a:gridCol>
                <a:gridCol w="1195237">
                  <a:extLst>
                    <a:ext uri="{9D8B030D-6E8A-4147-A177-3AD203B41FA5}">
                      <a16:colId xmlns:a16="http://schemas.microsoft.com/office/drawing/2014/main" val="4095018330"/>
                    </a:ext>
                  </a:extLst>
                </a:gridCol>
                <a:gridCol w="1195237">
                  <a:extLst>
                    <a:ext uri="{9D8B030D-6E8A-4147-A177-3AD203B41FA5}">
                      <a16:colId xmlns:a16="http://schemas.microsoft.com/office/drawing/2014/main" val="1459002652"/>
                    </a:ext>
                  </a:extLst>
                </a:gridCol>
                <a:gridCol w="1195237">
                  <a:extLst>
                    <a:ext uri="{9D8B030D-6E8A-4147-A177-3AD203B41FA5}">
                      <a16:colId xmlns:a16="http://schemas.microsoft.com/office/drawing/2014/main" val="3322544120"/>
                    </a:ext>
                  </a:extLst>
                </a:gridCol>
                <a:gridCol w="1195237">
                  <a:extLst>
                    <a:ext uri="{9D8B030D-6E8A-4147-A177-3AD203B41FA5}">
                      <a16:colId xmlns:a16="http://schemas.microsoft.com/office/drawing/2014/main" val="3192255844"/>
                    </a:ext>
                  </a:extLst>
                </a:gridCol>
                <a:gridCol w="1195237">
                  <a:extLst>
                    <a:ext uri="{9D8B030D-6E8A-4147-A177-3AD203B41FA5}">
                      <a16:colId xmlns:a16="http://schemas.microsoft.com/office/drawing/2014/main" val="1937268257"/>
                    </a:ext>
                  </a:extLst>
                </a:gridCol>
                <a:gridCol w="1821871">
                  <a:extLst>
                    <a:ext uri="{9D8B030D-6E8A-4147-A177-3AD203B41FA5}">
                      <a16:colId xmlns:a16="http://schemas.microsoft.com/office/drawing/2014/main" val="2448830728"/>
                    </a:ext>
                  </a:extLst>
                </a:gridCol>
              </a:tblGrid>
              <a:tr h="1180937">
                <a:tc>
                  <a:txBody>
                    <a:bodyPr/>
                    <a:lstStyle/>
                    <a:p>
                      <a:pPr algn="l" hangingPunct="0">
                        <a:lnSpc>
                          <a:spcPct val="115000"/>
                        </a:lnSpc>
                        <a:spcBef>
                          <a:spcPts val="100"/>
                        </a:spcBef>
                        <a:spcAft>
                          <a:spcPts val="100"/>
                        </a:spcAft>
                      </a:pPr>
                      <a:r>
                        <a:rPr lang="en-ZA" sz="1200" dirty="0">
                          <a:effectLst/>
                        </a:rPr>
                        <a:t>Member</a:t>
                      </a:r>
                      <a:endParaRPr lang="en-GB" sz="1200" dirty="0">
                        <a:effectLst/>
                      </a:endParaRPr>
                    </a:p>
                    <a:p>
                      <a:pPr algn="l" hangingPunct="0">
                        <a:lnSpc>
                          <a:spcPct val="115000"/>
                        </a:lnSpc>
                        <a:spcBef>
                          <a:spcPts val="100"/>
                        </a:spcBef>
                        <a:spcAft>
                          <a:spcPts val="100"/>
                        </a:spcAft>
                      </a:pPr>
                      <a:r>
                        <a:rPr lang="en-ZA" sz="1200" dirty="0">
                          <a:effectLst/>
                        </a:rPr>
                        <a:t>State</a:t>
                      </a:r>
                      <a:endParaRPr lang="en-GB"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Advertising services</a:t>
                      </a:r>
                    </a:p>
                    <a:p>
                      <a:pPr algn="ctr" hangingPunct="0">
                        <a:lnSpc>
                          <a:spcPct val="115000"/>
                        </a:lnSpc>
                        <a:spcBef>
                          <a:spcPts val="100"/>
                        </a:spcBef>
                        <a:spcAft>
                          <a:spcPts val="100"/>
                        </a:spcAft>
                      </a:pPr>
                      <a:r>
                        <a:rPr lang="en-ZA" sz="1200" dirty="0">
                          <a:effectLst/>
                        </a:rPr>
                        <a:t> (CPC 871)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Placement and supply services of personnel (CPC 872)</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Investigation and security services</a:t>
                      </a:r>
                    </a:p>
                    <a:p>
                      <a:pPr algn="ctr" hangingPunct="0">
                        <a:lnSpc>
                          <a:spcPct val="115000"/>
                        </a:lnSpc>
                        <a:spcBef>
                          <a:spcPts val="100"/>
                        </a:spcBef>
                        <a:spcAft>
                          <a:spcPts val="100"/>
                        </a:spcAft>
                      </a:pPr>
                      <a:r>
                        <a:rPr lang="en-ZA" sz="1200" dirty="0">
                          <a:effectLst/>
                        </a:rPr>
                        <a:t> (CPC 873)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Building cleaning services </a:t>
                      </a:r>
                    </a:p>
                    <a:p>
                      <a:pPr algn="ctr" hangingPunct="0">
                        <a:lnSpc>
                          <a:spcPct val="115000"/>
                        </a:lnSpc>
                        <a:spcBef>
                          <a:spcPts val="100"/>
                        </a:spcBef>
                        <a:spcAft>
                          <a:spcPts val="100"/>
                        </a:spcAft>
                      </a:pPr>
                      <a:r>
                        <a:rPr lang="en-ZA" sz="1200" dirty="0">
                          <a:effectLst/>
                        </a:rPr>
                        <a:t>(CPC 874)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Photographic services</a:t>
                      </a:r>
                    </a:p>
                    <a:p>
                      <a:pPr algn="ctr" hangingPunct="0">
                        <a:lnSpc>
                          <a:spcPct val="115000"/>
                        </a:lnSpc>
                        <a:spcBef>
                          <a:spcPts val="100"/>
                        </a:spcBef>
                        <a:spcAft>
                          <a:spcPts val="100"/>
                        </a:spcAft>
                      </a:pPr>
                      <a:r>
                        <a:rPr lang="en-ZA" sz="1200" dirty="0">
                          <a:effectLst/>
                        </a:rPr>
                        <a:t> (CPC 875)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Packaging services</a:t>
                      </a:r>
                    </a:p>
                    <a:p>
                      <a:pPr algn="ctr" hangingPunct="0">
                        <a:lnSpc>
                          <a:spcPct val="115000"/>
                        </a:lnSpc>
                        <a:spcBef>
                          <a:spcPts val="100"/>
                        </a:spcBef>
                        <a:spcAft>
                          <a:spcPts val="100"/>
                        </a:spcAft>
                      </a:pPr>
                      <a:r>
                        <a:rPr lang="en-ZA" sz="1200" dirty="0">
                          <a:effectLst/>
                        </a:rPr>
                        <a:t> (CPC 876)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Convention services </a:t>
                      </a:r>
                    </a:p>
                    <a:p>
                      <a:pPr algn="ctr" hangingPunct="0">
                        <a:lnSpc>
                          <a:spcPct val="115000"/>
                        </a:lnSpc>
                        <a:spcBef>
                          <a:spcPts val="100"/>
                        </a:spcBef>
                        <a:spcAft>
                          <a:spcPts val="100"/>
                        </a:spcAft>
                      </a:pPr>
                      <a:r>
                        <a:rPr lang="en-ZA" sz="1200" dirty="0">
                          <a:effectLst/>
                        </a:rPr>
                        <a:t>(CPC 87909)</a:t>
                      </a:r>
                      <a:endParaRPr lang="en-GB" sz="1200" dirty="0">
                        <a:effectLst/>
                      </a:endParaRPr>
                    </a:p>
                    <a:p>
                      <a:pPr algn="ctr" hangingPunct="0">
                        <a:lnSpc>
                          <a:spcPct val="115000"/>
                        </a:lnSpc>
                        <a:spcBef>
                          <a:spcPts val="100"/>
                        </a:spcBef>
                        <a:spcAft>
                          <a:spcPts val="100"/>
                        </a:spcAft>
                      </a:pPr>
                      <a:r>
                        <a:rPr lang="en-ZA" sz="1200" dirty="0">
                          <a:effectLst/>
                        </a:rPr>
                        <a:t>and/or translation services (CPC 87905)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2016424517"/>
                  </a:ext>
                </a:extLst>
              </a:tr>
              <a:tr h="156032">
                <a:tc>
                  <a:txBody>
                    <a:bodyPr/>
                    <a:lstStyle/>
                    <a:p>
                      <a:pPr algn="l" hangingPunct="0">
                        <a:lnSpc>
                          <a:spcPct val="115000"/>
                        </a:lnSpc>
                        <a:spcBef>
                          <a:spcPts val="100"/>
                        </a:spcBef>
                        <a:spcAft>
                          <a:spcPts val="100"/>
                        </a:spcAft>
                      </a:pPr>
                      <a:r>
                        <a:rPr lang="en-ZA" sz="1200" dirty="0">
                          <a:effectLst/>
                        </a:rPr>
                        <a:t>Botswana</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X</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3915496391"/>
                  </a:ext>
                </a:extLst>
              </a:tr>
              <a:tr h="156032">
                <a:tc>
                  <a:txBody>
                    <a:bodyPr/>
                    <a:lstStyle/>
                    <a:p>
                      <a:pPr algn="l" hangingPunct="0">
                        <a:lnSpc>
                          <a:spcPct val="115000"/>
                        </a:lnSpc>
                        <a:spcBef>
                          <a:spcPts val="100"/>
                        </a:spcBef>
                        <a:spcAft>
                          <a:spcPts val="100"/>
                        </a:spcAft>
                      </a:pPr>
                      <a:r>
                        <a:rPr lang="en-ZA" sz="1200" dirty="0">
                          <a:effectLst/>
                        </a:rPr>
                        <a:t>Lesotho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X</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X</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3462479197"/>
                  </a:ext>
                </a:extLst>
              </a:tr>
              <a:tr h="156032">
                <a:tc>
                  <a:txBody>
                    <a:bodyPr/>
                    <a:lstStyle/>
                    <a:p>
                      <a:pPr algn="l" hangingPunct="0">
                        <a:lnSpc>
                          <a:spcPct val="115000"/>
                        </a:lnSpc>
                        <a:spcBef>
                          <a:spcPts val="100"/>
                        </a:spcBef>
                        <a:spcAft>
                          <a:spcPts val="100"/>
                        </a:spcAft>
                      </a:pPr>
                      <a:r>
                        <a:rPr lang="en-ZA" sz="1200" dirty="0">
                          <a:effectLst/>
                        </a:rPr>
                        <a:t>Seychelles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X</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3560181129"/>
                  </a:ext>
                </a:extLst>
              </a:tr>
              <a:tr h="156032">
                <a:tc>
                  <a:txBody>
                    <a:bodyPr/>
                    <a:lstStyle/>
                    <a:p>
                      <a:pPr algn="l" hangingPunct="0">
                        <a:lnSpc>
                          <a:spcPct val="115000"/>
                        </a:lnSpc>
                        <a:spcBef>
                          <a:spcPts val="100"/>
                        </a:spcBef>
                        <a:spcAft>
                          <a:spcPts val="100"/>
                        </a:spcAft>
                      </a:pPr>
                      <a:r>
                        <a:rPr lang="en-ZA" sz="1200" dirty="0">
                          <a:effectLst/>
                        </a:rPr>
                        <a:t>South Africa</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4201281161"/>
                  </a:ext>
                </a:extLst>
              </a:tr>
            </a:tbl>
          </a:graphicData>
        </a:graphic>
      </p:graphicFrame>
      <p:graphicFrame>
        <p:nvGraphicFramePr>
          <p:cNvPr id="18" name="Content Placeholder 6">
            <a:extLst>
              <a:ext uri="{FF2B5EF4-FFF2-40B4-BE49-F238E27FC236}">
                <a16:creationId xmlns:a16="http://schemas.microsoft.com/office/drawing/2014/main" id="{2C05BF4E-5139-A3A1-D9E8-F802FC73B0F6}"/>
              </a:ext>
            </a:extLst>
          </p:cNvPr>
          <p:cNvGraphicFramePr>
            <a:graphicFrameLocks noGrp="1"/>
          </p:cNvGraphicFramePr>
          <p:nvPr>
            <p:ph idx="1"/>
            <p:extLst>
              <p:ext uri="{D42A27DB-BD31-4B8C-83A1-F6EECF244321}">
                <p14:modId xmlns:p14="http://schemas.microsoft.com/office/powerpoint/2010/main" val="1129700609"/>
              </p:ext>
            </p:extLst>
          </p:nvPr>
        </p:nvGraphicFramePr>
        <p:xfrm>
          <a:off x="838200" y="1912558"/>
          <a:ext cx="10515598" cy="2137921"/>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06888">
                  <a:extLst>
                    <a:ext uri="{9D8B030D-6E8A-4147-A177-3AD203B41FA5}">
                      <a16:colId xmlns:a16="http://schemas.microsoft.com/office/drawing/2014/main" val="2373004255"/>
                    </a:ext>
                  </a:extLst>
                </a:gridCol>
                <a:gridCol w="1801742">
                  <a:extLst>
                    <a:ext uri="{9D8B030D-6E8A-4147-A177-3AD203B41FA5}">
                      <a16:colId xmlns:a16="http://schemas.microsoft.com/office/drawing/2014/main" val="4006175974"/>
                    </a:ext>
                  </a:extLst>
                </a:gridCol>
                <a:gridCol w="1801742">
                  <a:extLst>
                    <a:ext uri="{9D8B030D-6E8A-4147-A177-3AD203B41FA5}">
                      <a16:colId xmlns:a16="http://schemas.microsoft.com/office/drawing/2014/main" val="812922390"/>
                    </a:ext>
                  </a:extLst>
                </a:gridCol>
                <a:gridCol w="1801742">
                  <a:extLst>
                    <a:ext uri="{9D8B030D-6E8A-4147-A177-3AD203B41FA5}">
                      <a16:colId xmlns:a16="http://schemas.microsoft.com/office/drawing/2014/main" val="800124128"/>
                    </a:ext>
                  </a:extLst>
                </a:gridCol>
                <a:gridCol w="1801742">
                  <a:extLst>
                    <a:ext uri="{9D8B030D-6E8A-4147-A177-3AD203B41FA5}">
                      <a16:colId xmlns:a16="http://schemas.microsoft.com/office/drawing/2014/main" val="2129147220"/>
                    </a:ext>
                  </a:extLst>
                </a:gridCol>
                <a:gridCol w="1801742">
                  <a:extLst>
                    <a:ext uri="{9D8B030D-6E8A-4147-A177-3AD203B41FA5}">
                      <a16:colId xmlns:a16="http://schemas.microsoft.com/office/drawing/2014/main" val="1421695839"/>
                    </a:ext>
                  </a:extLst>
                </a:gridCol>
              </a:tblGrid>
              <a:tr h="853403">
                <a:tc>
                  <a:txBody>
                    <a:bodyPr/>
                    <a:lstStyle/>
                    <a:p>
                      <a:pPr algn="l" hangingPunct="0">
                        <a:lnSpc>
                          <a:spcPct val="115000"/>
                        </a:lnSpc>
                        <a:spcBef>
                          <a:spcPts val="100"/>
                        </a:spcBef>
                        <a:spcAft>
                          <a:spcPts val="100"/>
                        </a:spcAft>
                      </a:pPr>
                      <a:r>
                        <a:rPr lang="en-ZA" sz="1400" dirty="0">
                          <a:effectLst/>
                        </a:rPr>
                        <a:t>Member State</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Services incidental to agriculture, hunting and forestry  </a:t>
                      </a:r>
                    </a:p>
                    <a:p>
                      <a:pPr algn="ctr" hangingPunct="0">
                        <a:lnSpc>
                          <a:spcPct val="115000"/>
                        </a:lnSpc>
                        <a:spcBef>
                          <a:spcPts val="100"/>
                        </a:spcBef>
                        <a:spcAft>
                          <a:spcPts val="100"/>
                        </a:spcAft>
                      </a:pPr>
                      <a:r>
                        <a:rPr lang="en-ZA" sz="1400" dirty="0">
                          <a:effectLst/>
                        </a:rPr>
                        <a:t>(CPC 881)</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Services incidental to fishing </a:t>
                      </a:r>
                    </a:p>
                    <a:p>
                      <a:pPr algn="ctr" hangingPunct="0">
                        <a:lnSpc>
                          <a:spcPct val="115000"/>
                        </a:lnSpc>
                        <a:spcBef>
                          <a:spcPts val="100"/>
                        </a:spcBef>
                        <a:spcAft>
                          <a:spcPts val="100"/>
                        </a:spcAft>
                      </a:pPr>
                      <a:r>
                        <a:rPr lang="en-ZA" sz="1400" dirty="0">
                          <a:effectLst/>
                        </a:rPr>
                        <a:t> (CPC 882)</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Services incidental to mining  </a:t>
                      </a:r>
                    </a:p>
                    <a:p>
                      <a:pPr algn="ctr" hangingPunct="0">
                        <a:lnSpc>
                          <a:spcPct val="115000"/>
                        </a:lnSpc>
                        <a:spcBef>
                          <a:spcPts val="100"/>
                        </a:spcBef>
                        <a:spcAft>
                          <a:spcPts val="100"/>
                        </a:spcAft>
                      </a:pPr>
                      <a:r>
                        <a:rPr lang="en-ZA" sz="1400" dirty="0">
                          <a:effectLst/>
                        </a:rPr>
                        <a:t>(CPC 883, 5115)</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Services incidental to manufacturing </a:t>
                      </a:r>
                      <a:endParaRPr lang="en-GB" sz="1800">
                        <a:effectLst/>
                      </a:endParaRPr>
                    </a:p>
                    <a:p>
                      <a:pPr algn="ctr" hangingPunct="0">
                        <a:lnSpc>
                          <a:spcPct val="115000"/>
                        </a:lnSpc>
                        <a:spcBef>
                          <a:spcPts val="100"/>
                        </a:spcBef>
                        <a:spcAft>
                          <a:spcPts val="100"/>
                        </a:spcAft>
                      </a:pPr>
                      <a:r>
                        <a:rPr lang="en-ZA" sz="1400">
                          <a:effectLst/>
                        </a:rPr>
                        <a:t>(CPC 884, 885, except 88442)</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Services incidental to energy distribution (CPC 887)</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89353153"/>
                  </a:ext>
                </a:extLst>
              </a:tr>
              <a:tr h="201822">
                <a:tc>
                  <a:txBody>
                    <a:bodyPr/>
                    <a:lstStyle/>
                    <a:p>
                      <a:pPr algn="l" hangingPunct="0">
                        <a:lnSpc>
                          <a:spcPct val="115000"/>
                        </a:lnSpc>
                        <a:spcBef>
                          <a:spcPts val="100"/>
                        </a:spcBef>
                        <a:spcAft>
                          <a:spcPts val="100"/>
                        </a:spcAft>
                      </a:pPr>
                      <a:r>
                        <a:rPr lang="en-ZA" sz="1400" dirty="0">
                          <a:effectLst/>
                        </a:rPr>
                        <a:t>DRC</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6682808"/>
                  </a:ext>
                </a:extLst>
              </a:tr>
              <a:tr h="201822">
                <a:tc>
                  <a:txBody>
                    <a:bodyPr/>
                    <a:lstStyle/>
                    <a:p>
                      <a:pPr algn="l" hangingPunct="0">
                        <a:lnSpc>
                          <a:spcPct val="115000"/>
                        </a:lnSpc>
                        <a:spcBef>
                          <a:spcPts val="100"/>
                        </a:spcBef>
                        <a:spcAft>
                          <a:spcPts val="100"/>
                        </a:spcAft>
                      </a:pPr>
                      <a:r>
                        <a:rPr lang="en-ZA" sz="1400" dirty="0">
                          <a:effectLst/>
                        </a:rPr>
                        <a:t>Lesotho</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11183054"/>
                  </a:ext>
                </a:extLst>
              </a:tr>
              <a:tr h="201822">
                <a:tc>
                  <a:txBody>
                    <a:bodyPr/>
                    <a:lstStyle/>
                    <a:p>
                      <a:pPr algn="l" hangingPunct="0">
                        <a:lnSpc>
                          <a:spcPct val="115000"/>
                        </a:lnSpc>
                        <a:spcBef>
                          <a:spcPts val="100"/>
                        </a:spcBef>
                        <a:spcAft>
                          <a:spcPts val="100"/>
                        </a:spcAft>
                      </a:pPr>
                      <a:r>
                        <a:rPr lang="en-ZA" sz="1400" dirty="0">
                          <a:effectLst/>
                        </a:rPr>
                        <a:t>Malawi</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38565120"/>
                  </a:ext>
                </a:extLst>
              </a:tr>
              <a:tr h="201822">
                <a:tc>
                  <a:txBody>
                    <a:bodyPr/>
                    <a:lstStyle/>
                    <a:p>
                      <a:pPr algn="l" hangingPunct="0">
                        <a:lnSpc>
                          <a:spcPct val="115000"/>
                        </a:lnSpc>
                        <a:spcBef>
                          <a:spcPts val="100"/>
                        </a:spcBef>
                        <a:spcAft>
                          <a:spcPts val="100"/>
                        </a:spcAft>
                      </a:pPr>
                      <a:r>
                        <a:rPr lang="en-ZA" sz="1400" dirty="0">
                          <a:effectLst/>
                        </a:rPr>
                        <a:t>Seychelles</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5240731"/>
                  </a:ext>
                </a:extLst>
              </a:tr>
              <a:tr h="201822">
                <a:tc>
                  <a:txBody>
                    <a:bodyPr/>
                    <a:lstStyle/>
                    <a:p>
                      <a:pPr algn="l" hangingPunct="0">
                        <a:lnSpc>
                          <a:spcPct val="115000"/>
                        </a:lnSpc>
                        <a:spcBef>
                          <a:spcPts val="100"/>
                        </a:spcBef>
                        <a:spcAft>
                          <a:spcPts val="100"/>
                        </a:spcAft>
                      </a:pPr>
                      <a:r>
                        <a:rPr lang="en-ZA" sz="1400" dirty="0">
                          <a:effectLst/>
                        </a:rPr>
                        <a:t>South Africa</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22339724"/>
                  </a:ext>
                </a:extLst>
              </a:tr>
            </a:tbl>
          </a:graphicData>
        </a:graphic>
      </p:graphicFrame>
      <p:sp>
        <p:nvSpPr>
          <p:cNvPr id="2" name="Title 1">
            <a:extLst>
              <a:ext uri="{FF2B5EF4-FFF2-40B4-BE49-F238E27FC236}">
                <a16:creationId xmlns:a16="http://schemas.microsoft.com/office/drawing/2014/main" id="{501C8188-E977-B32A-58F6-C401E2F465B5}"/>
              </a:ext>
            </a:extLst>
          </p:cNvPr>
          <p:cNvSpPr txBox="1">
            <a:spLocks/>
          </p:cNvSpPr>
          <p:nvPr/>
        </p:nvSpPr>
        <p:spPr>
          <a:xfrm>
            <a:off x="857596" y="1407715"/>
            <a:ext cx="5023470" cy="565945"/>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200" dirty="0" err="1">
                <a:solidFill>
                  <a:srgbClr val="FF0000"/>
                </a:solidFill>
                <a:latin typeface="Arial Narrow" panose="020B0606020202030204" pitchFamily="34" charset="0"/>
              </a:rPr>
              <a:t>Serviços</a:t>
            </a:r>
            <a:r>
              <a:rPr lang="en-GB" sz="2200" dirty="0">
                <a:solidFill>
                  <a:srgbClr val="FF0000"/>
                </a:solidFill>
                <a:latin typeface="Arial Narrow" panose="020B0606020202030204" pitchFamily="34" charset="0"/>
              </a:rPr>
              <a:t> </a:t>
            </a:r>
            <a:r>
              <a:rPr lang="en-GB" sz="2200" dirty="0" err="1">
                <a:solidFill>
                  <a:srgbClr val="FF0000"/>
                </a:solidFill>
                <a:latin typeface="Arial Narrow" panose="020B0606020202030204" pitchFamily="34" charset="0"/>
              </a:rPr>
              <a:t>empresariais</a:t>
            </a:r>
            <a:r>
              <a:rPr lang="en-GB" sz="2200" dirty="0">
                <a:solidFill>
                  <a:srgbClr val="FF0000"/>
                </a:solidFill>
                <a:latin typeface="Arial Narrow" panose="020B0606020202030204" pitchFamily="34" charset="0"/>
              </a:rPr>
              <a:t> </a:t>
            </a:r>
            <a:r>
              <a:rPr lang="en-GB" sz="2200" dirty="0" err="1">
                <a:solidFill>
                  <a:srgbClr val="FF0000"/>
                </a:solidFill>
                <a:latin typeface="Arial Narrow" panose="020B0606020202030204" pitchFamily="34" charset="0"/>
              </a:rPr>
              <a:t>acessórios</a:t>
            </a:r>
            <a:r>
              <a:rPr lang="en-GB" sz="2200" dirty="0">
                <a:solidFill>
                  <a:srgbClr val="FF0000"/>
                </a:solidFill>
                <a:latin typeface="Arial Narrow" panose="020B0606020202030204" pitchFamily="34" charset="0"/>
              </a:rPr>
              <a:t>
</a:t>
            </a:r>
          </a:p>
        </p:txBody>
      </p:sp>
    </p:spTree>
    <p:extLst>
      <p:ext uri="{BB962C8B-B14F-4D97-AF65-F5344CB8AC3E}">
        <p14:creationId xmlns:p14="http://schemas.microsoft.com/office/powerpoint/2010/main" val="2790281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1163-81A6-DCF6-A822-6D16FCB7136F}"/>
              </a:ext>
            </a:extLst>
          </p:cNvPr>
          <p:cNvSpPr>
            <a:spLocks noGrp="1"/>
          </p:cNvSpPr>
          <p:nvPr>
            <p:ph type="title"/>
          </p:nvPr>
        </p:nvSpPr>
        <p:spPr/>
        <p:txBody>
          <a:bodyPr>
            <a:normAutofit fontScale="90000"/>
          </a:bodyPr>
          <a:lstStyle/>
          <a:p>
            <a:r>
              <a:rPr lang="pt-BR" dirty="0"/>
              <a:t>Serviços de distribuição – Compromissos do GATS
</a:t>
            </a:r>
            <a:endParaRPr lang="en-GB" dirty="0"/>
          </a:p>
        </p:txBody>
      </p:sp>
      <p:graphicFrame>
        <p:nvGraphicFramePr>
          <p:cNvPr id="4" name="Table 4">
            <a:extLst>
              <a:ext uri="{FF2B5EF4-FFF2-40B4-BE49-F238E27FC236}">
                <a16:creationId xmlns:a16="http://schemas.microsoft.com/office/drawing/2014/main" id="{161A27C6-9542-9E20-3E18-BB7C309CA19A}"/>
              </a:ext>
            </a:extLst>
          </p:cNvPr>
          <p:cNvGraphicFramePr>
            <a:graphicFrameLocks noGrp="1"/>
          </p:cNvGraphicFramePr>
          <p:nvPr>
            <p:ph idx="1"/>
            <p:extLst>
              <p:ext uri="{D42A27DB-BD31-4B8C-83A1-F6EECF244321}">
                <p14:modId xmlns:p14="http://schemas.microsoft.com/office/powerpoint/2010/main" val="3975556053"/>
              </p:ext>
            </p:extLst>
          </p:nvPr>
        </p:nvGraphicFramePr>
        <p:xfrm>
          <a:off x="838199" y="1825624"/>
          <a:ext cx="10515601" cy="3553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03457">
                  <a:extLst>
                    <a:ext uri="{9D8B030D-6E8A-4147-A177-3AD203B41FA5}">
                      <a16:colId xmlns:a16="http://schemas.microsoft.com/office/drawing/2014/main" val="2928400047"/>
                    </a:ext>
                  </a:extLst>
                </a:gridCol>
                <a:gridCol w="2128036">
                  <a:extLst>
                    <a:ext uri="{9D8B030D-6E8A-4147-A177-3AD203B41FA5}">
                      <a16:colId xmlns:a16="http://schemas.microsoft.com/office/drawing/2014/main" val="2621373926"/>
                    </a:ext>
                  </a:extLst>
                </a:gridCol>
                <a:gridCol w="2128036">
                  <a:extLst>
                    <a:ext uri="{9D8B030D-6E8A-4147-A177-3AD203B41FA5}">
                      <a16:colId xmlns:a16="http://schemas.microsoft.com/office/drawing/2014/main" val="1794204837"/>
                    </a:ext>
                  </a:extLst>
                </a:gridCol>
                <a:gridCol w="2128036">
                  <a:extLst>
                    <a:ext uri="{9D8B030D-6E8A-4147-A177-3AD203B41FA5}">
                      <a16:colId xmlns:a16="http://schemas.microsoft.com/office/drawing/2014/main" val="146347676"/>
                    </a:ext>
                  </a:extLst>
                </a:gridCol>
                <a:gridCol w="2128036">
                  <a:extLst>
                    <a:ext uri="{9D8B030D-6E8A-4147-A177-3AD203B41FA5}">
                      <a16:colId xmlns:a16="http://schemas.microsoft.com/office/drawing/2014/main" val="2096581086"/>
                    </a:ext>
                  </a:extLst>
                </a:gridCol>
              </a:tblGrid>
              <a:tr h="1800000">
                <a:tc>
                  <a:txBody>
                    <a:bodyPr/>
                    <a:lstStyle/>
                    <a:p>
                      <a:pPr algn="ctr" hangingPunct="0">
                        <a:lnSpc>
                          <a:spcPct val="115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A. </a:t>
                      </a:r>
                      <a:r>
                        <a:rPr lang="pt-BR" sz="1800" dirty="0">
                          <a:effectLst/>
                        </a:rPr>
                        <a:t>Serviços dos agentes da Comissão 
</a:t>
                      </a:r>
                      <a:r>
                        <a:rPr lang="en-GB" sz="1800" dirty="0">
                          <a:effectLst/>
                        </a:rPr>
                        <a:t>(CPC 621)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B. </a:t>
                      </a:r>
                      <a:r>
                        <a:rPr lang="pt-BR" sz="1800" dirty="0">
                          <a:effectLst/>
                        </a:rPr>
                        <a:t>Serviços de comércio por grosso 
</a:t>
                      </a:r>
                      <a:r>
                        <a:rPr lang="en-GB" sz="1800" dirty="0">
                          <a:effectLst/>
                        </a:rPr>
                        <a:t>(CPC 622)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600"/>
                        </a:spcAft>
                      </a:pPr>
                      <a:r>
                        <a:rPr lang="en-GB" sz="1800" dirty="0">
                          <a:effectLst/>
                        </a:rPr>
                        <a:t>C. </a:t>
                      </a:r>
                      <a:r>
                        <a:rPr lang="pt-BR" sz="1800" dirty="0">
                          <a:effectLst/>
                        </a:rPr>
                        <a:t>Serviços de comércio a retalho 
</a:t>
                      </a:r>
                      <a:r>
                        <a:rPr lang="en-GB" sz="1800" dirty="0">
                          <a:effectLst/>
                        </a:rPr>
                        <a:t>(CPC 631+632+</a:t>
                      </a:r>
                    </a:p>
                    <a:p>
                      <a:pPr algn="ctr" hangingPunct="0">
                        <a:lnSpc>
                          <a:spcPct val="115000"/>
                        </a:lnSpc>
                        <a:spcAft>
                          <a:spcPts val="300"/>
                        </a:spcAft>
                      </a:pPr>
                      <a:r>
                        <a:rPr lang="en-GB" sz="1800" dirty="0">
                          <a:effectLst/>
                        </a:rPr>
                        <a:t>6111+6112+6121)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D. </a:t>
                      </a:r>
                      <a:r>
                        <a:rPr lang="en-GB" sz="1800" dirty="0" err="1">
                          <a:effectLst/>
                        </a:rPr>
                        <a:t>Serviços</a:t>
                      </a:r>
                      <a:r>
                        <a:rPr lang="en-GB" sz="1800" dirty="0">
                          <a:effectLst/>
                        </a:rPr>
                        <a:t> de franchising </a:t>
                      </a:r>
                    </a:p>
                    <a:p>
                      <a:pPr algn="ctr" hangingPunct="0">
                        <a:lnSpc>
                          <a:spcPct val="115000"/>
                        </a:lnSpc>
                        <a:spcBef>
                          <a:spcPts val="300"/>
                        </a:spcBef>
                        <a:spcAft>
                          <a:spcPts val="300"/>
                        </a:spcAft>
                      </a:pPr>
                      <a:r>
                        <a:rPr lang="en-GB" sz="1800" dirty="0">
                          <a:effectLst/>
                        </a:rPr>
                        <a:t>(CPC 8929)</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17155843"/>
                  </a:ext>
                </a:extLst>
              </a:tr>
              <a:tr h="540000">
                <a:tc>
                  <a:txBody>
                    <a:bodyPr/>
                    <a:lstStyle/>
                    <a:p>
                      <a:pPr marL="0" algn="l" defTabSz="685800" rtl="0" eaLnBrk="1" latinLnBrk="0" hangingPunct="0">
                        <a:lnSpc>
                          <a:spcPct val="100000"/>
                        </a:lnSpc>
                        <a:spcBef>
                          <a:spcPts val="300"/>
                        </a:spcBef>
                        <a:spcAft>
                          <a:spcPts val="300"/>
                        </a:spcAft>
                      </a:pPr>
                      <a:r>
                        <a:rPr lang="en-GB" sz="1800" b="1" kern="1200" dirty="0" err="1">
                          <a:solidFill>
                            <a:schemeClr val="bg1"/>
                          </a:solidFill>
                          <a:effectLst/>
                        </a:rPr>
                        <a:t>Lesoto</a:t>
                      </a:r>
                      <a:r>
                        <a:rPr lang="en-GB" sz="1800" b="1" kern="1200" dirty="0">
                          <a:solidFill>
                            <a:schemeClr val="bg1"/>
                          </a:solidFill>
                          <a:effectLst/>
                        </a:rPr>
                        <a:t>
</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1"/>
                    </a:solidFill>
                  </a:tcPr>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89072701"/>
                  </a:ext>
                </a:extLst>
              </a:tr>
              <a:tr h="504000">
                <a:tc>
                  <a:txBody>
                    <a:bodyPr/>
                    <a:lstStyle/>
                    <a:p>
                      <a:pPr marL="0" algn="l" defTabSz="685800" rtl="0" eaLnBrk="1" latinLnBrk="0" hangingPunct="0">
                        <a:lnSpc>
                          <a:spcPct val="100000"/>
                        </a:lnSpc>
                        <a:spcBef>
                          <a:spcPts val="300"/>
                        </a:spcBef>
                        <a:spcAft>
                          <a:spcPts val="300"/>
                        </a:spcAft>
                      </a:pPr>
                      <a:r>
                        <a:rPr lang="en-GB" sz="1800" b="1" kern="1200" dirty="0">
                          <a:solidFill>
                            <a:schemeClr val="bg1"/>
                          </a:solidFill>
                          <a:effectLst/>
                        </a:rPr>
                        <a:t>Seychelles</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1"/>
                    </a:solidFill>
                  </a:tcP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92237756"/>
                  </a:ext>
                </a:extLst>
              </a:tr>
              <a:tr h="504000">
                <a:tc>
                  <a:txBody>
                    <a:bodyPr/>
                    <a:lstStyle/>
                    <a:p>
                      <a:pPr marL="0" algn="l" defTabSz="685800" rtl="0" eaLnBrk="1" latinLnBrk="0" hangingPunct="0">
                        <a:lnSpc>
                          <a:spcPct val="100000"/>
                        </a:lnSpc>
                        <a:spcBef>
                          <a:spcPts val="300"/>
                        </a:spcBef>
                        <a:spcAft>
                          <a:spcPts val="300"/>
                        </a:spcAft>
                      </a:pPr>
                      <a:r>
                        <a:rPr lang="en-GB" sz="1800" b="1" kern="1200" dirty="0" err="1">
                          <a:solidFill>
                            <a:schemeClr val="bg1"/>
                          </a:solidFill>
                          <a:effectLst/>
                        </a:rPr>
                        <a:t>África</a:t>
                      </a:r>
                      <a:r>
                        <a:rPr lang="en-GB" sz="1800" b="1" kern="1200" dirty="0">
                          <a:solidFill>
                            <a:schemeClr val="bg1"/>
                          </a:solidFill>
                          <a:effectLst/>
                        </a:rPr>
                        <a:t> do Sul
</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1"/>
                    </a:solidFill>
                  </a:tcPr>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9636534"/>
                  </a:ext>
                </a:extLst>
              </a:tr>
            </a:tbl>
          </a:graphicData>
        </a:graphic>
      </p:graphicFrame>
    </p:spTree>
    <p:extLst>
      <p:ext uri="{BB962C8B-B14F-4D97-AF65-F5344CB8AC3E}">
        <p14:creationId xmlns:p14="http://schemas.microsoft.com/office/powerpoint/2010/main" val="2088102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0F67-61E7-9E2F-BA20-4B765C5DECF3}"/>
              </a:ext>
            </a:extLst>
          </p:cNvPr>
          <p:cNvSpPr>
            <a:spLocks noGrp="1"/>
          </p:cNvSpPr>
          <p:nvPr>
            <p:ph type="title"/>
          </p:nvPr>
        </p:nvSpPr>
        <p:spPr/>
        <p:txBody>
          <a:bodyPr>
            <a:normAutofit/>
          </a:bodyPr>
          <a:lstStyle/>
          <a:p>
            <a:r>
              <a:rPr lang="pt-BR" sz="4400" dirty="0"/>
              <a:t>Serviços educativos – Compromissos do GATS
</a:t>
            </a:r>
            <a:endParaRPr lang="en-GB" sz="3200" dirty="0"/>
          </a:p>
        </p:txBody>
      </p:sp>
      <p:sp>
        <p:nvSpPr>
          <p:cNvPr id="6" name="Slide Number Placeholder 5">
            <a:extLst>
              <a:ext uri="{FF2B5EF4-FFF2-40B4-BE49-F238E27FC236}">
                <a16:creationId xmlns:a16="http://schemas.microsoft.com/office/drawing/2014/main" id="{2A4AE091-8E8C-4517-8E68-7D9EA91BDE4F}"/>
              </a:ext>
            </a:extLst>
          </p:cNvPr>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12</a:t>
            </a:fld>
            <a:endParaRPr lang="de-DE">
              <a:solidFill>
                <a:prstClr val="black">
                  <a:tint val="75000"/>
                </a:prstClr>
              </a:solidFill>
              <a:latin typeface="Arial" charset="0"/>
              <a:ea typeface="ＭＳ Ｐゴシック" pitchFamily="1" charset="-128"/>
            </a:endParaRPr>
          </a:p>
        </p:txBody>
      </p:sp>
      <p:graphicFrame>
        <p:nvGraphicFramePr>
          <p:cNvPr id="9" name="Content Placeholder 6">
            <a:extLst>
              <a:ext uri="{FF2B5EF4-FFF2-40B4-BE49-F238E27FC236}">
                <a16:creationId xmlns:a16="http://schemas.microsoft.com/office/drawing/2014/main" id="{CD99299A-8F6A-443C-C062-D5E732106D29}"/>
              </a:ext>
            </a:extLst>
          </p:cNvPr>
          <p:cNvGraphicFramePr>
            <a:graphicFrameLocks noGrp="1"/>
          </p:cNvGraphicFramePr>
          <p:nvPr>
            <p:ph idx="1"/>
            <p:extLst>
              <p:ext uri="{D42A27DB-BD31-4B8C-83A1-F6EECF244321}">
                <p14:modId xmlns:p14="http://schemas.microsoft.com/office/powerpoint/2010/main" val="4132406742"/>
              </p:ext>
            </p:extLst>
          </p:nvPr>
        </p:nvGraphicFramePr>
        <p:xfrm>
          <a:off x="838199" y="1690690"/>
          <a:ext cx="10515599" cy="4405085"/>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055974">
                  <a:extLst>
                    <a:ext uri="{9D8B030D-6E8A-4147-A177-3AD203B41FA5}">
                      <a16:colId xmlns:a16="http://schemas.microsoft.com/office/drawing/2014/main" val="1052448798"/>
                    </a:ext>
                  </a:extLst>
                </a:gridCol>
                <a:gridCol w="1691925">
                  <a:extLst>
                    <a:ext uri="{9D8B030D-6E8A-4147-A177-3AD203B41FA5}">
                      <a16:colId xmlns:a16="http://schemas.microsoft.com/office/drawing/2014/main" val="3316767038"/>
                    </a:ext>
                  </a:extLst>
                </a:gridCol>
                <a:gridCol w="1691925">
                  <a:extLst>
                    <a:ext uri="{9D8B030D-6E8A-4147-A177-3AD203B41FA5}">
                      <a16:colId xmlns:a16="http://schemas.microsoft.com/office/drawing/2014/main" val="528500355"/>
                    </a:ext>
                  </a:extLst>
                </a:gridCol>
                <a:gridCol w="1691925">
                  <a:extLst>
                    <a:ext uri="{9D8B030D-6E8A-4147-A177-3AD203B41FA5}">
                      <a16:colId xmlns:a16="http://schemas.microsoft.com/office/drawing/2014/main" val="1992716248"/>
                    </a:ext>
                  </a:extLst>
                </a:gridCol>
                <a:gridCol w="1691925">
                  <a:extLst>
                    <a:ext uri="{9D8B030D-6E8A-4147-A177-3AD203B41FA5}">
                      <a16:colId xmlns:a16="http://schemas.microsoft.com/office/drawing/2014/main" val="2870530500"/>
                    </a:ext>
                  </a:extLst>
                </a:gridCol>
                <a:gridCol w="1691925">
                  <a:extLst>
                    <a:ext uri="{9D8B030D-6E8A-4147-A177-3AD203B41FA5}">
                      <a16:colId xmlns:a16="http://schemas.microsoft.com/office/drawing/2014/main" val="504698658"/>
                    </a:ext>
                  </a:extLst>
                </a:gridCol>
              </a:tblGrid>
              <a:tr h="2208908">
                <a:tc>
                  <a:txBody>
                    <a:bodyPr/>
                    <a:lstStyle/>
                    <a:p>
                      <a:pPr algn="l" hangingPunct="0">
                        <a:lnSpc>
                          <a:spcPct val="100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A. </a:t>
                      </a:r>
                      <a:r>
                        <a:rPr lang="en-GB" sz="1800" dirty="0" err="1">
                          <a:effectLst/>
                        </a:rPr>
                        <a:t>Serviços</a:t>
                      </a:r>
                      <a:r>
                        <a:rPr lang="en-GB" sz="1800" dirty="0">
                          <a:effectLst/>
                        </a:rPr>
                        <a:t> de </a:t>
                      </a:r>
                      <a:r>
                        <a:rPr lang="en-GB" sz="1800" dirty="0" err="1">
                          <a:effectLst/>
                        </a:rPr>
                        <a:t>ensino</a:t>
                      </a:r>
                      <a:r>
                        <a:rPr lang="en-GB" sz="1800" dirty="0">
                          <a:effectLst/>
                        </a:rPr>
                        <a:t> </a:t>
                      </a:r>
                      <a:r>
                        <a:rPr lang="en-GB" sz="1800" dirty="0" err="1">
                          <a:effectLst/>
                        </a:rPr>
                        <a:t>primário</a:t>
                      </a:r>
                      <a:r>
                        <a:rPr lang="en-GB" sz="1800" dirty="0">
                          <a:effectLst/>
                        </a:rPr>
                        <a:t> 
(CPC 921)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B. </a:t>
                      </a:r>
                      <a:r>
                        <a:rPr lang="en-GB" sz="1800" dirty="0" err="1">
                          <a:effectLst/>
                        </a:rPr>
                        <a:t>Serviços</a:t>
                      </a:r>
                      <a:r>
                        <a:rPr lang="en-GB" sz="1800" dirty="0">
                          <a:effectLst/>
                        </a:rPr>
                        <a:t> de </a:t>
                      </a:r>
                      <a:r>
                        <a:rPr lang="en-GB" sz="1800" dirty="0" err="1">
                          <a:effectLst/>
                        </a:rPr>
                        <a:t>ensino</a:t>
                      </a:r>
                      <a:r>
                        <a:rPr lang="en-GB" sz="1800" dirty="0">
                          <a:effectLst/>
                        </a:rPr>
                        <a:t> </a:t>
                      </a:r>
                      <a:r>
                        <a:rPr lang="en-GB" sz="1800" dirty="0" err="1">
                          <a:effectLst/>
                        </a:rPr>
                        <a:t>secundário</a:t>
                      </a:r>
                      <a:r>
                        <a:rPr lang="en-GB" sz="1800" dirty="0">
                          <a:effectLst/>
                        </a:rPr>
                        <a:t> 
(CPC 922)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C. </a:t>
                      </a:r>
                      <a:r>
                        <a:rPr lang="en-GB" sz="1800" dirty="0" err="1">
                          <a:effectLst/>
                        </a:rPr>
                        <a:t>Serviços</a:t>
                      </a:r>
                      <a:r>
                        <a:rPr lang="en-GB" sz="1800" dirty="0">
                          <a:effectLst/>
                        </a:rPr>
                        <a:t> de </a:t>
                      </a:r>
                      <a:r>
                        <a:rPr lang="en-GB" sz="1800" dirty="0" err="1">
                          <a:effectLst/>
                        </a:rPr>
                        <a:t>ensino</a:t>
                      </a:r>
                      <a:r>
                        <a:rPr lang="en-GB" sz="1800" dirty="0">
                          <a:effectLst/>
                        </a:rPr>
                        <a:t> superior 
(CPC 923)</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pt-BR" sz="1800" dirty="0">
                          <a:effectLst/>
                        </a:rPr>
                        <a:t>D. Serviços de educação de adultos 
</a:t>
                      </a:r>
                      <a:r>
                        <a:rPr lang="en-GB" sz="1800" dirty="0">
                          <a:effectLst/>
                        </a:rPr>
                        <a:t>(CPC 924)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E. Outros </a:t>
                      </a:r>
                      <a:r>
                        <a:rPr lang="en-GB" sz="1800" dirty="0" err="1">
                          <a:effectLst/>
                        </a:rPr>
                        <a:t>serviços</a:t>
                      </a:r>
                      <a:r>
                        <a:rPr lang="en-GB" sz="1800" dirty="0">
                          <a:effectLst/>
                        </a:rPr>
                        <a:t> </a:t>
                      </a:r>
                      <a:r>
                        <a:rPr lang="en-GB" sz="1800" dirty="0" err="1">
                          <a:effectLst/>
                        </a:rPr>
                        <a:t>educativos</a:t>
                      </a:r>
                      <a:r>
                        <a:rPr lang="en-GB" sz="1800" dirty="0">
                          <a:effectLst/>
                        </a:rPr>
                        <a:t> 
(CPC 929)</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91665788"/>
                  </a:ext>
                </a:extLst>
              </a:tr>
              <a:tr h="732059">
                <a:tc>
                  <a:txBody>
                    <a:bodyPr/>
                    <a:lstStyle/>
                    <a:p>
                      <a:pPr algn="l" hangingPunct="0">
                        <a:lnSpc>
                          <a:spcPct val="100000"/>
                        </a:lnSpc>
                        <a:spcBef>
                          <a:spcPts val="300"/>
                        </a:spcBef>
                        <a:spcAft>
                          <a:spcPts val="300"/>
                        </a:spcAft>
                      </a:pPr>
                      <a:r>
                        <a:rPr lang="en-GB" sz="1800" dirty="0">
                          <a:effectLst/>
                        </a:rPr>
                        <a:t>Congo, Dem. Rep.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62907493"/>
                  </a:ext>
                </a:extLst>
              </a:tr>
              <a:tr h="732059">
                <a:tc>
                  <a:txBody>
                    <a:bodyPr/>
                    <a:lstStyle/>
                    <a:p>
                      <a:pPr algn="l" hangingPunct="0">
                        <a:lnSpc>
                          <a:spcPct val="100000"/>
                        </a:lnSpc>
                        <a:spcBef>
                          <a:spcPts val="300"/>
                        </a:spcBef>
                        <a:spcAft>
                          <a:spcPts val="300"/>
                        </a:spcAft>
                      </a:pPr>
                      <a:r>
                        <a:rPr lang="en-GB" sz="1800" dirty="0" err="1">
                          <a:effectLst/>
                        </a:rPr>
                        <a:t>Lesoto</a:t>
                      </a: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22341756"/>
                  </a:ext>
                </a:extLst>
              </a:tr>
              <a:tr h="732059">
                <a:tc>
                  <a:txBody>
                    <a:bodyPr/>
                    <a:lstStyle/>
                    <a:p>
                      <a:pPr algn="l" hangingPunct="0">
                        <a:lnSpc>
                          <a:spcPct val="100000"/>
                        </a:lnSpc>
                        <a:spcBef>
                          <a:spcPts val="300"/>
                        </a:spcBef>
                        <a:spcAft>
                          <a:spcPts val="300"/>
                        </a:spcAft>
                      </a:pPr>
                      <a:r>
                        <a:rPr lang="en-GB" sz="1800" dirty="0">
                          <a:effectLst/>
                        </a:rPr>
                        <a:t>Seychelles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91785767"/>
                  </a:ext>
                </a:extLst>
              </a:tr>
            </a:tbl>
          </a:graphicData>
        </a:graphic>
      </p:graphicFrame>
    </p:spTree>
    <p:extLst>
      <p:ext uri="{BB962C8B-B14F-4D97-AF65-F5344CB8AC3E}">
        <p14:creationId xmlns:p14="http://schemas.microsoft.com/office/powerpoint/2010/main" val="251876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DA0E-FA98-4E41-AC32-E55681A0F567}"/>
              </a:ext>
            </a:extLst>
          </p:cNvPr>
          <p:cNvSpPr>
            <a:spLocks noGrp="1"/>
          </p:cNvSpPr>
          <p:nvPr>
            <p:ph type="title"/>
          </p:nvPr>
        </p:nvSpPr>
        <p:spPr/>
        <p:txBody>
          <a:bodyPr>
            <a:normAutofit/>
          </a:bodyPr>
          <a:lstStyle/>
          <a:p>
            <a:r>
              <a:rPr lang="pt-BR" sz="4400" dirty="0"/>
              <a:t>Serviços ambientais – Compromissos do GATS
</a:t>
            </a:r>
            <a:endParaRPr lang="en-GB" sz="4400" dirty="0">
              <a:solidFill>
                <a:srgbClr val="0000FF"/>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16E51F25-3D64-4D52-8FAC-BCAE9F4F42CF}"/>
              </a:ext>
            </a:extLst>
          </p:cNvPr>
          <p:cNvGraphicFramePr>
            <a:graphicFrameLocks noGrp="1"/>
          </p:cNvGraphicFramePr>
          <p:nvPr>
            <p:ph idx="1"/>
            <p:extLst>
              <p:ext uri="{D42A27DB-BD31-4B8C-83A1-F6EECF244321}">
                <p14:modId xmlns:p14="http://schemas.microsoft.com/office/powerpoint/2010/main" val="3789772477"/>
              </p:ext>
            </p:extLst>
          </p:nvPr>
        </p:nvGraphicFramePr>
        <p:xfrm>
          <a:off x="838199" y="1628800"/>
          <a:ext cx="10515598" cy="3971025"/>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26797">
                  <a:extLst>
                    <a:ext uri="{9D8B030D-6E8A-4147-A177-3AD203B41FA5}">
                      <a16:colId xmlns:a16="http://schemas.microsoft.com/office/drawing/2014/main" val="280975633"/>
                    </a:ext>
                  </a:extLst>
                </a:gridCol>
                <a:gridCol w="1972726">
                  <a:extLst>
                    <a:ext uri="{9D8B030D-6E8A-4147-A177-3AD203B41FA5}">
                      <a16:colId xmlns:a16="http://schemas.microsoft.com/office/drawing/2014/main" val="2673871563"/>
                    </a:ext>
                  </a:extLst>
                </a:gridCol>
                <a:gridCol w="1972726">
                  <a:extLst>
                    <a:ext uri="{9D8B030D-6E8A-4147-A177-3AD203B41FA5}">
                      <a16:colId xmlns:a16="http://schemas.microsoft.com/office/drawing/2014/main" val="4004318490"/>
                    </a:ext>
                  </a:extLst>
                </a:gridCol>
                <a:gridCol w="1972726">
                  <a:extLst>
                    <a:ext uri="{9D8B030D-6E8A-4147-A177-3AD203B41FA5}">
                      <a16:colId xmlns:a16="http://schemas.microsoft.com/office/drawing/2014/main" val="1535485123"/>
                    </a:ext>
                  </a:extLst>
                </a:gridCol>
                <a:gridCol w="1970623">
                  <a:extLst>
                    <a:ext uri="{9D8B030D-6E8A-4147-A177-3AD203B41FA5}">
                      <a16:colId xmlns:a16="http://schemas.microsoft.com/office/drawing/2014/main" val="15281429"/>
                    </a:ext>
                  </a:extLst>
                </a:gridCol>
              </a:tblGrid>
              <a:tr h="1605174">
                <a:tc>
                  <a:txBody>
                    <a:bodyPr/>
                    <a:lstStyle/>
                    <a:p>
                      <a:pPr algn="ctr" hangingPunct="0">
                        <a:lnSpc>
                          <a:spcPct val="115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A. </a:t>
                      </a:r>
                      <a:r>
                        <a:rPr lang="en-GB" sz="1800" dirty="0" err="1">
                          <a:effectLst/>
                        </a:rPr>
                        <a:t>Serviços</a:t>
                      </a:r>
                      <a:r>
                        <a:rPr lang="en-GB" sz="1800" dirty="0">
                          <a:effectLst/>
                        </a:rPr>
                        <a:t> de </a:t>
                      </a:r>
                      <a:r>
                        <a:rPr lang="en-GB" sz="1800" dirty="0" err="1">
                          <a:effectLst/>
                        </a:rPr>
                        <a:t>saneamento</a:t>
                      </a:r>
                      <a:endParaRPr lang="en-GB" sz="1800" dirty="0">
                        <a:effectLst/>
                      </a:endParaRPr>
                    </a:p>
                    <a:p>
                      <a:pPr algn="ctr" hangingPunct="0">
                        <a:lnSpc>
                          <a:spcPct val="115000"/>
                        </a:lnSpc>
                        <a:spcBef>
                          <a:spcPts val="300"/>
                        </a:spcBef>
                        <a:spcAft>
                          <a:spcPts val="300"/>
                        </a:spcAft>
                      </a:pPr>
                      <a:r>
                        <a:rPr lang="en-GB" sz="1800" dirty="0">
                          <a:effectLst/>
                        </a:rPr>
                        <a:t>(CPC 9401)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fr-FR" sz="1800" dirty="0">
                          <a:effectLst/>
                        </a:rPr>
                        <a:t>B</a:t>
                      </a:r>
                      <a:r>
                        <a:rPr lang="pt-BR" sz="1800" dirty="0">
                          <a:effectLst/>
                        </a:rPr>
                        <a:t>. Serviços de eliminação de resíduos
 </a:t>
                      </a:r>
                      <a:r>
                        <a:rPr lang="fr-FR" sz="1800" dirty="0">
                          <a:effectLst/>
                        </a:rPr>
                        <a:t>(CPC 9402)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C. </a:t>
                      </a:r>
                      <a:r>
                        <a:rPr lang="en-GB" sz="1800" dirty="0" err="1">
                          <a:effectLst/>
                        </a:rPr>
                        <a:t>Saneamento</a:t>
                      </a:r>
                      <a:r>
                        <a:rPr lang="en-GB" sz="1800" dirty="0">
                          <a:effectLst/>
                        </a:rPr>
                        <a:t> e </a:t>
                      </a:r>
                      <a:r>
                        <a:rPr lang="en-GB" sz="1800" dirty="0" err="1">
                          <a:effectLst/>
                        </a:rPr>
                        <a:t>serviços</a:t>
                      </a:r>
                      <a:r>
                        <a:rPr lang="en-GB" sz="1800" dirty="0">
                          <a:effectLst/>
                        </a:rPr>
                        <a:t> </a:t>
                      </a:r>
                      <a:r>
                        <a:rPr lang="en-GB" sz="1800" dirty="0" err="1">
                          <a:effectLst/>
                        </a:rPr>
                        <a:t>similares</a:t>
                      </a:r>
                      <a:endParaRPr lang="en-GB" sz="1800" dirty="0">
                        <a:effectLst/>
                      </a:endParaRPr>
                    </a:p>
                    <a:p>
                      <a:pPr algn="ctr" hangingPunct="0">
                        <a:lnSpc>
                          <a:spcPct val="115000"/>
                        </a:lnSpc>
                        <a:spcBef>
                          <a:spcPts val="300"/>
                        </a:spcBef>
                        <a:spcAft>
                          <a:spcPts val="300"/>
                        </a:spcAft>
                      </a:pPr>
                      <a:r>
                        <a:rPr lang="en-GB" sz="1800" dirty="0">
                          <a:effectLst/>
                        </a:rPr>
                        <a:t>(CPC 9403)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D. Outros
(CPC 9404-9409)</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2911916"/>
                  </a:ext>
                </a:extLst>
              </a:tr>
              <a:tr h="673195">
                <a:tc>
                  <a:txBody>
                    <a:bodyPr/>
                    <a:lstStyle/>
                    <a:p>
                      <a:pPr algn="l" hangingPunct="0">
                        <a:lnSpc>
                          <a:spcPct val="115000"/>
                        </a:lnSpc>
                        <a:spcBef>
                          <a:spcPts val="300"/>
                        </a:spcBef>
                        <a:spcAft>
                          <a:spcPts val="300"/>
                        </a:spcAft>
                      </a:pPr>
                      <a:r>
                        <a:rPr lang="pt-BR" sz="1800" dirty="0">
                          <a:effectLst/>
                        </a:rPr>
                        <a:t>Lesoto (apenas serviços de consultoria)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1075286"/>
                  </a:ext>
                </a:extLst>
              </a:tr>
              <a:tr h="673195">
                <a:tc>
                  <a:txBody>
                    <a:bodyPr/>
                    <a:lstStyle/>
                    <a:p>
                      <a:pPr algn="l" hangingPunct="0">
                        <a:lnSpc>
                          <a:spcPct val="115000"/>
                        </a:lnSpc>
                        <a:spcBef>
                          <a:spcPts val="300"/>
                        </a:spcBef>
                        <a:spcAft>
                          <a:spcPts val="300"/>
                        </a:spcAft>
                      </a:pPr>
                      <a:r>
                        <a:rPr lang="en-GB" sz="1800" dirty="0">
                          <a:effectLst/>
                        </a:rPr>
                        <a:t>Seychelles</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6584038"/>
                  </a:ext>
                </a:extLst>
              </a:tr>
              <a:tr h="684363">
                <a:tc>
                  <a:txBody>
                    <a:bodyPr/>
                    <a:lstStyle/>
                    <a:p>
                      <a:pPr algn="l" hangingPunct="0">
                        <a:lnSpc>
                          <a:spcPct val="115000"/>
                        </a:lnSpc>
                        <a:spcBef>
                          <a:spcPts val="300"/>
                        </a:spcBef>
                        <a:spcAft>
                          <a:spcPts val="300"/>
                        </a:spcAft>
                      </a:pPr>
                      <a:r>
                        <a:rPr lang="en-GB" sz="1800" dirty="0" err="1">
                          <a:effectLst/>
                        </a:rPr>
                        <a:t>África</a:t>
                      </a:r>
                      <a:r>
                        <a:rPr lang="en-GB" sz="1800" dirty="0">
                          <a:effectLst/>
                        </a:rPr>
                        <a:t> do Sul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r>
                        <a:rPr lang="en-GB" sz="1800" dirty="0">
                          <a:effectLst/>
                        </a:rPr>
                        <a:t>  Consultancy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996045"/>
                  </a:ext>
                </a:extLst>
              </a:tr>
            </a:tbl>
          </a:graphicData>
        </a:graphic>
      </p:graphicFrame>
      <p:sp>
        <p:nvSpPr>
          <p:cNvPr id="6" name="Slide Number Placeholder 5">
            <a:extLst>
              <a:ext uri="{FF2B5EF4-FFF2-40B4-BE49-F238E27FC236}">
                <a16:creationId xmlns:a16="http://schemas.microsoft.com/office/drawing/2014/main" id="{CFD3B69D-3654-4720-BBE0-0B846E3170CF}"/>
              </a:ext>
            </a:extLst>
          </p:cNvPr>
          <p:cNvSpPr>
            <a:spLocks noGrp="1"/>
          </p:cNvSpPr>
          <p:nvPr>
            <p:ph type="sldNum" sz="quarter" idx="12"/>
          </p:nvPr>
        </p:nvSpPr>
        <p:spPr/>
        <p:txBody>
          <a:bodyPr/>
          <a:lstStyle/>
          <a:p>
            <a:fld id="{2956F1E8-02B9-4359-9219-CF445707A568}" type="slidenum">
              <a:rPr lang="de-DE" smtClean="0"/>
              <a:pPr/>
              <a:t>13</a:t>
            </a:fld>
            <a:endParaRPr lang="de-DE"/>
          </a:p>
        </p:txBody>
      </p:sp>
    </p:spTree>
    <p:extLst>
      <p:ext uri="{BB962C8B-B14F-4D97-AF65-F5344CB8AC3E}">
        <p14:creationId xmlns:p14="http://schemas.microsoft.com/office/powerpoint/2010/main" val="56326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0F67-61E7-9E2F-BA20-4B765C5DECF3}"/>
              </a:ext>
            </a:extLst>
          </p:cNvPr>
          <p:cNvSpPr>
            <a:spLocks noGrp="1"/>
          </p:cNvSpPr>
          <p:nvPr>
            <p:ph type="title"/>
          </p:nvPr>
        </p:nvSpPr>
        <p:spPr/>
        <p:txBody>
          <a:bodyPr>
            <a:normAutofit/>
          </a:bodyPr>
          <a:lstStyle/>
          <a:p>
            <a:r>
              <a:rPr lang="en-GB" sz="4000" dirty="0"/>
              <a:t>Health and social services – GATS commitments</a:t>
            </a:r>
          </a:p>
        </p:txBody>
      </p:sp>
      <p:sp>
        <p:nvSpPr>
          <p:cNvPr id="6" name="Slide Number Placeholder 5">
            <a:extLst>
              <a:ext uri="{FF2B5EF4-FFF2-40B4-BE49-F238E27FC236}">
                <a16:creationId xmlns:a16="http://schemas.microsoft.com/office/drawing/2014/main" id="{2A4AE091-8E8C-4517-8E68-7D9EA91BDE4F}"/>
              </a:ext>
            </a:extLst>
          </p:cNvPr>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14</a:t>
            </a:fld>
            <a:endParaRPr lang="de-DE">
              <a:solidFill>
                <a:prstClr val="black">
                  <a:tint val="75000"/>
                </a:prstClr>
              </a:solidFill>
              <a:latin typeface="Arial" charset="0"/>
              <a:ea typeface="ＭＳ Ｐゴシック" pitchFamily="1" charset="-128"/>
            </a:endParaRPr>
          </a:p>
        </p:txBody>
      </p:sp>
      <p:graphicFrame>
        <p:nvGraphicFramePr>
          <p:cNvPr id="7" name="Content Placeholder 6">
            <a:extLst>
              <a:ext uri="{FF2B5EF4-FFF2-40B4-BE49-F238E27FC236}">
                <a16:creationId xmlns:a16="http://schemas.microsoft.com/office/drawing/2014/main" id="{A5FD6BCD-4DEF-8448-B69A-80636097B665}"/>
              </a:ext>
            </a:extLst>
          </p:cNvPr>
          <p:cNvGraphicFramePr>
            <a:graphicFrameLocks/>
          </p:cNvGraphicFramePr>
          <p:nvPr>
            <p:extLst>
              <p:ext uri="{D42A27DB-BD31-4B8C-83A1-F6EECF244321}">
                <p14:modId xmlns:p14="http://schemas.microsoft.com/office/powerpoint/2010/main" val="2227290703"/>
              </p:ext>
            </p:extLst>
          </p:nvPr>
        </p:nvGraphicFramePr>
        <p:xfrm>
          <a:off x="838199" y="2088292"/>
          <a:ext cx="10515600" cy="3809074"/>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26796">
                  <a:extLst>
                    <a:ext uri="{9D8B030D-6E8A-4147-A177-3AD203B41FA5}">
                      <a16:colId xmlns:a16="http://schemas.microsoft.com/office/drawing/2014/main" val="3344290664"/>
                    </a:ext>
                  </a:extLst>
                </a:gridCol>
                <a:gridCol w="1972727">
                  <a:extLst>
                    <a:ext uri="{9D8B030D-6E8A-4147-A177-3AD203B41FA5}">
                      <a16:colId xmlns:a16="http://schemas.microsoft.com/office/drawing/2014/main" val="1636766813"/>
                    </a:ext>
                  </a:extLst>
                </a:gridCol>
                <a:gridCol w="1972727">
                  <a:extLst>
                    <a:ext uri="{9D8B030D-6E8A-4147-A177-3AD203B41FA5}">
                      <a16:colId xmlns:a16="http://schemas.microsoft.com/office/drawing/2014/main" val="13806728"/>
                    </a:ext>
                  </a:extLst>
                </a:gridCol>
                <a:gridCol w="1972727">
                  <a:extLst>
                    <a:ext uri="{9D8B030D-6E8A-4147-A177-3AD203B41FA5}">
                      <a16:colId xmlns:a16="http://schemas.microsoft.com/office/drawing/2014/main" val="3627479609"/>
                    </a:ext>
                  </a:extLst>
                </a:gridCol>
                <a:gridCol w="1970623">
                  <a:extLst>
                    <a:ext uri="{9D8B030D-6E8A-4147-A177-3AD203B41FA5}">
                      <a16:colId xmlns:a16="http://schemas.microsoft.com/office/drawing/2014/main" val="220005310"/>
                    </a:ext>
                  </a:extLst>
                </a:gridCol>
              </a:tblGrid>
              <a:tr h="1628926">
                <a:tc>
                  <a:txBody>
                    <a:bodyPr/>
                    <a:lstStyle/>
                    <a:p>
                      <a:pPr algn="ctr" hangingPunct="0">
                        <a:lnSpc>
                          <a:spcPct val="115000"/>
                        </a:lnSpc>
                        <a:spcBef>
                          <a:spcPts val="300"/>
                        </a:spcBef>
                        <a:spcAft>
                          <a:spcPts val="300"/>
                        </a:spcAft>
                      </a:pPr>
                      <a:r>
                        <a:rPr lang="en-GB" sz="1800" dirty="0">
                          <a:effectLst/>
                        </a:rPr>
                        <a:t> </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A. </a:t>
                      </a:r>
                      <a:r>
                        <a:rPr lang="en-GB" sz="1800" dirty="0" err="1">
                          <a:effectLst/>
                        </a:rPr>
                        <a:t>Serviços</a:t>
                      </a:r>
                      <a:r>
                        <a:rPr lang="en-GB" sz="1800" dirty="0">
                          <a:effectLst/>
                        </a:rPr>
                        <a:t> </a:t>
                      </a:r>
                      <a:r>
                        <a:rPr lang="en-GB" sz="1800" dirty="0" err="1">
                          <a:effectLst/>
                        </a:rPr>
                        <a:t>hospitalares</a:t>
                      </a:r>
                      <a:r>
                        <a:rPr lang="en-GB" sz="1800" dirty="0">
                          <a:effectLst/>
                        </a:rPr>
                        <a:t>
(CPC 9311)</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B. </a:t>
                      </a:r>
                      <a:r>
                        <a:rPr lang="pt-BR" sz="1800" dirty="0">
                          <a:effectLst/>
                        </a:rPr>
                        <a:t>Outros serviços de saúde humana
</a:t>
                      </a:r>
                      <a:r>
                        <a:rPr lang="en-GB" sz="1800" dirty="0">
                          <a:effectLst/>
                        </a:rPr>
                        <a:t>(CPC 9319 other than 93191)</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C. </a:t>
                      </a:r>
                      <a:r>
                        <a:rPr lang="en-GB" sz="1800" dirty="0" err="1">
                          <a:effectLst/>
                        </a:rPr>
                        <a:t>Serviços</a:t>
                      </a:r>
                      <a:r>
                        <a:rPr lang="en-GB" sz="1800" dirty="0">
                          <a:effectLst/>
                        </a:rPr>
                        <a:t> </a:t>
                      </a:r>
                      <a:r>
                        <a:rPr lang="en-GB" sz="1800" dirty="0" err="1">
                          <a:effectLst/>
                        </a:rPr>
                        <a:t>sociais</a:t>
                      </a:r>
                      <a:r>
                        <a:rPr lang="en-GB" sz="1800" dirty="0">
                          <a:effectLst/>
                        </a:rPr>
                        <a:t>
(CPC 933)</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D. Other</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7690368"/>
                  </a:ext>
                </a:extLst>
              </a:tr>
              <a:tr h="538507">
                <a:tc>
                  <a:txBody>
                    <a:bodyPr/>
                    <a:lstStyle/>
                    <a:p>
                      <a:pPr algn="l" hangingPunct="0">
                        <a:lnSpc>
                          <a:spcPct val="115000"/>
                        </a:lnSpc>
                        <a:spcBef>
                          <a:spcPts val="300"/>
                        </a:spcBef>
                        <a:spcAft>
                          <a:spcPts val="300"/>
                        </a:spcAft>
                      </a:pPr>
                      <a:r>
                        <a:rPr lang="en-GB" sz="1800" b="1" kern="1200" dirty="0">
                          <a:solidFill>
                            <a:schemeClr val="lt1"/>
                          </a:solidFill>
                          <a:effectLst/>
                        </a:rPr>
                        <a:t>Malawi</a:t>
                      </a:r>
                      <a:endParaRPr lang="en-GB" sz="1800" b="1" kern="1200" dirty="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57824340"/>
                  </a:ext>
                </a:extLst>
              </a:tr>
              <a:tr h="519191">
                <a:tc>
                  <a:txBody>
                    <a:bodyPr/>
                    <a:lstStyle/>
                    <a:p>
                      <a:pPr algn="l" hangingPunct="0">
                        <a:lnSpc>
                          <a:spcPct val="115000"/>
                        </a:lnSpc>
                        <a:spcBef>
                          <a:spcPts val="300"/>
                        </a:spcBef>
                        <a:spcAft>
                          <a:spcPts val="300"/>
                        </a:spcAft>
                      </a:pPr>
                      <a:r>
                        <a:rPr lang="en-GB" sz="1800" b="1" kern="1200" dirty="0">
                          <a:solidFill>
                            <a:schemeClr val="lt1"/>
                          </a:solidFill>
                          <a:effectLst/>
                        </a:rPr>
                        <a:t>Eswatini</a:t>
                      </a:r>
                      <a:endParaRPr lang="en-GB" sz="1800" b="1" kern="1200" dirty="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0">
                        <a:lnSpc>
                          <a:spcPct val="115000"/>
                        </a:lnSpc>
                        <a:spcBef>
                          <a:spcPts val="300"/>
                        </a:spcBef>
                        <a:spcAft>
                          <a:spcPts val="300"/>
                        </a:spcAft>
                        <a:buClrTx/>
                        <a:buSzTx/>
                        <a:buFontTx/>
                        <a:buNone/>
                        <a:tabLst/>
                        <a:defRPr/>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0">
                        <a:lnSpc>
                          <a:spcPct val="115000"/>
                        </a:lnSpc>
                        <a:spcBef>
                          <a:spcPts val="300"/>
                        </a:spcBef>
                        <a:spcAft>
                          <a:spcPts val="300"/>
                        </a:spcAft>
                        <a:buClrTx/>
                        <a:buSzTx/>
                        <a:buFontTx/>
                        <a:buNone/>
                        <a:tabLst/>
                        <a:defRPr/>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0">
                        <a:lnSpc>
                          <a:spcPct val="115000"/>
                        </a:lnSpc>
                        <a:spcBef>
                          <a:spcPts val="300"/>
                        </a:spcBef>
                        <a:spcAft>
                          <a:spcPts val="300"/>
                        </a:spcAft>
                        <a:buClrTx/>
                        <a:buSzTx/>
                        <a:buFontTx/>
                        <a:buNone/>
                        <a:tabLst/>
                        <a:defRPr/>
                      </a:pPr>
                      <a:r>
                        <a:rPr lang="en-GB" sz="1800" dirty="0">
                          <a:effectLst/>
                        </a:rPr>
                        <a:t>-</a:t>
                      </a:r>
                      <a:endParaRPr lang="en-GB" sz="1800" dirty="0">
                        <a:effectLst/>
                        <a:latin typeface="Arial Narrow" panose="020B0606020202030204" pitchFamily="34" charset="0"/>
                      </a:endParaRPr>
                    </a:p>
                  </a:txBody>
                  <a:tcPr marL="68580" marR="68580" marT="0" marB="0"/>
                </a:tc>
                <a:tc>
                  <a:txBody>
                    <a:bodyPr/>
                    <a:lstStyle/>
                    <a:p>
                      <a:pPr marL="0" marR="0" indent="0" algn="ctr" defTabSz="914400" rtl="0" eaLnBrk="1" fontAlgn="auto" latinLnBrk="0" hangingPunct="0">
                        <a:lnSpc>
                          <a:spcPct val="115000"/>
                        </a:lnSpc>
                        <a:spcBef>
                          <a:spcPts val="300"/>
                        </a:spcBef>
                        <a:spcAft>
                          <a:spcPts val="300"/>
                        </a:spcAft>
                        <a:buClrTx/>
                        <a:buSzTx/>
                        <a:buFontTx/>
                        <a:buNone/>
                        <a:tabLst/>
                        <a:defRPr/>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1791193"/>
                  </a:ext>
                </a:extLst>
              </a:tr>
              <a:tr h="583943">
                <a:tc>
                  <a:txBody>
                    <a:bodyPr/>
                    <a:lstStyle/>
                    <a:p>
                      <a:pPr algn="l" hangingPunct="0">
                        <a:lnSpc>
                          <a:spcPct val="115000"/>
                        </a:lnSpc>
                        <a:spcBef>
                          <a:spcPts val="300"/>
                        </a:spcBef>
                        <a:spcAft>
                          <a:spcPts val="300"/>
                        </a:spcAft>
                      </a:pPr>
                      <a:r>
                        <a:rPr lang="en-GB" sz="1800" b="1" kern="1200" dirty="0">
                          <a:solidFill>
                            <a:schemeClr val="lt1"/>
                          </a:solidFill>
                          <a:effectLst/>
                        </a:rPr>
                        <a:t>Seychelles</a:t>
                      </a:r>
                      <a:endParaRPr lang="en-GB" sz="1800" b="1" kern="1200" dirty="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3388547"/>
                  </a:ext>
                </a:extLst>
              </a:tr>
              <a:tr h="538507">
                <a:tc>
                  <a:txBody>
                    <a:bodyPr/>
                    <a:lstStyle/>
                    <a:p>
                      <a:pPr marL="0" marR="0" indent="0" algn="l" defTabSz="914400" rtl="0" eaLnBrk="1" fontAlgn="auto" latinLnBrk="0" hangingPunct="0">
                        <a:lnSpc>
                          <a:spcPct val="115000"/>
                        </a:lnSpc>
                        <a:spcBef>
                          <a:spcPts val="300"/>
                        </a:spcBef>
                        <a:spcAft>
                          <a:spcPts val="300"/>
                        </a:spcAft>
                        <a:buClrTx/>
                        <a:buSzTx/>
                        <a:buFontTx/>
                        <a:buNone/>
                        <a:tabLst/>
                        <a:defRPr/>
                      </a:pPr>
                      <a:r>
                        <a:rPr lang="en-GB" sz="1800" b="1" kern="1200" dirty="0">
                          <a:solidFill>
                            <a:schemeClr val="lt1"/>
                          </a:solidFill>
                          <a:effectLst/>
                        </a:rPr>
                        <a:t>Zambia</a:t>
                      </a:r>
                      <a:endParaRPr lang="en-GB" sz="1800" b="1" kern="1200" dirty="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3920560"/>
                  </a:ext>
                </a:extLst>
              </a:tr>
            </a:tbl>
          </a:graphicData>
        </a:graphic>
      </p:graphicFrame>
    </p:spTree>
    <p:extLst>
      <p:ext uri="{BB962C8B-B14F-4D97-AF65-F5344CB8AC3E}">
        <p14:creationId xmlns:p14="http://schemas.microsoft.com/office/powerpoint/2010/main" val="3920542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DA0E-FA98-4E41-AC32-E55681A0F567}"/>
              </a:ext>
            </a:extLst>
          </p:cNvPr>
          <p:cNvSpPr>
            <a:spLocks noGrp="1"/>
          </p:cNvSpPr>
          <p:nvPr>
            <p:ph type="title"/>
          </p:nvPr>
        </p:nvSpPr>
        <p:spPr/>
        <p:txBody>
          <a:bodyPr>
            <a:normAutofit/>
          </a:bodyPr>
          <a:lstStyle/>
          <a:p>
            <a:r>
              <a:rPr lang="en-GB" sz="3600" dirty="0"/>
              <a:t>Recreational, cultural and sporting services </a:t>
            </a:r>
            <a:br>
              <a:rPr lang="en-GB" sz="3600" dirty="0"/>
            </a:br>
            <a:r>
              <a:rPr lang="en-GB" sz="3600" dirty="0"/>
              <a:t>– GATS commitments</a:t>
            </a:r>
            <a:endParaRPr lang="en-GB" sz="3600" b="1" dirty="0">
              <a:solidFill>
                <a:srgbClr val="0000FF"/>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28D6E0E4-AD7D-430E-A821-269F1AED3B43}"/>
              </a:ext>
            </a:extLst>
          </p:cNvPr>
          <p:cNvGraphicFramePr>
            <a:graphicFrameLocks noGrp="1"/>
          </p:cNvGraphicFramePr>
          <p:nvPr>
            <p:ph idx="1"/>
            <p:extLst>
              <p:ext uri="{D42A27DB-BD31-4B8C-83A1-F6EECF244321}">
                <p14:modId xmlns:p14="http://schemas.microsoft.com/office/powerpoint/2010/main" val="4104111537"/>
              </p:ext>
            </p:extLst>
          </p:nvPr>
        </p:nvGraphicFramePr>
        <p:xfrm>
          <a:off x="838200" y="1825626"/>
          <a:ext cx="10515597" cy="4265184"/>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41517">
                  <a:extLst>
                    <a:ext uri="{9D8B030D-6E8A-4147-A177-3AD203B41FA5}">
                      <a16:colId xmlns:a16="http://schemas.microsoft.com/office/drawing/2014/main" val="1180428250"/>
                    </a:ext>
                  </a:extLst>
                </a:gridCol>
                <a:gridCol w="1577339">
                  <a:extLst>
                    <a:ext uri="{9D8B030D-6E8A-4147-A177-3AD203B41FA5}">
                      <a16:colId xmlns:a16="http://schemas.microsoft.com/office/drawing/2014/main" val="2986756361"/>
                    </a:ext>
                  </a:extLst>
                </a:gridCol>
                <a:gridCol w="1577339">
                  <a:extLst>
                    <a:ext uri="{9D8B030D-6E8A-4147-A177-3AD203B41FA5}">
                      <a16:colId xmlns:a16="http://schemas.microsoft.com/office/drawing/2014/main" val="1380002910"/>
                    </a:ext>
                  </a:extLst>
                </a:gridCol>
                <a:gridCol w="1575237">
                  <a:extLst>
                    <a:ext uri="{9D8B030D-6E8A-4147-A177-3AD203B41FA5}">
                      <a16:colId xmlns:a16="http://schemas.microsoft.com/office/drawing/2014/main" val="1817773796"/>
                    </a:ext>
                  </a:extLst>
                </a:gridCol>
                <a:gridCol w="1575237">
                  <a:extLst>
                    <a:ext uri="{9D8B030D-6E8A-4147-A177-3AD203B41FA5}">
                      <a16:colId xmlns:a16="http://schemas.microsoft.com/office/drawing/2014/main" val="4139247110"/>
                    </a:ext>
                  </a:extLst>
                </a:gridCol>
                <a:gridCol w="1568928">
                  <a:extLst>
                    <a:ext uri="{9D8B030D-6E8A-4147-A177-3AD203B41FA5}">
                      <a16:colId xmlns:a16="http://schemas.microsoft.com/office/drawing/2014/main" val="3462185587"/>
                    </a:ext>
                  </a:extLst>
                </a:gridCol>
              </a:tblGrid>
              <a:tr h="1765562">
                <a:tc>
                  <a:txBody>
                    <a:bodyPr/>
                    <a:lstStyle/>
                    <a:p>
                      <a:pPr algn="l" hangingPunct="0">
                        <a:lnSpc>
                          <a:spcPct val="100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A. Entertainment services </a:t>
                      </a:r>
                    </a:p>
                    <a:p>
                      <a:pPr algn="ctr" hangingPunct="0">
                        <a:lnSpc>
                          <a:spcPct val="100000"/>
                        </a:lnSpc>
                        <a:spcBef>
                          <a:spcPts val="300"/>
                        </a:spcBef>
                        <a:spcAft>
                          <a:spcPts val="300"/>
                        </a:spcAft>
                      </a:pPr>
                      <a:r>
                        <a:rPr lang="en-GB" sz="1800" dirty="0">
                          <a:effectLst/>
                        </a:rPr>
                        <a:t>(CPC 9619)</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B. News agency services </a:t>
                      </a:r>
                    </a:p>
                    <a:p>
                      <a:pPr algn="ctr" hangingPunct="0">
                        <a:lnSpc>
                          <a:spcPct val="100000"/>
                        </a:lnSpc>
                        <a:spcBef>
                          <a:spcPts val="300"/>
                        </a:spcBef>
                        <a:spcAft>
                          <a:spcPts val="300"/>
                        </a:spcAft>
                      </a:pPr>
                      <a:r>
                        <a:rPr lang="en-GB" sz="1800" dirty="0">
                          <a:effectLst/>
                        </a:rPr>
                        <a:t>(CPC 962)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C. Libraries, archives, museums and other cultural services </a:t>
                      </a:r>
                    </a:p>
                    <a:p>
                      <a:pPr algn="ctr" hangingPunct="0">
                        <a:lnSpc>
                          <a:spcPct val="100000"/>
                        </a:lnSpc>
                        <a:spcBef>
                          <a:spcPts val="300"/>
                        </a:spcBef>
                        <a:spcAft>
                          <a:spcPts val="300"/>
                        </a:spcAft>
                      </a:pPr>
                      <a:r>
                        <a:rPr lang="en-GB" sz="1800" dirty="0">
                          <a:effectLst/>
                        </a:rPr>
                        <a:t>(CPC 963)</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300"/>
                        </a:spcBef>
                        <a:spcAft>
                          <a:spcPts val="300"/>
                        </a:spcAft>
                      </a:pPr>
                      <a:r>
                        <a:rPr lang="en-GB" sz="1800" dirty="0">
                          <a:effectLst/>
                        </a:rPr>
                        <a:t>D. Sporting and other recreational services </a:t>
                      </a:r>
                    </a:p>
                    <a:p>
                      <a:pPr algn="ctr" hangingPunct="0">
                        <a:lnSpc>
                          <a:spcPct val="100000"/>
                        </a:lnSpc>
                        <a:spcBef>
                          <a:spcPts val="300"/>
                        </a:spcBef>
                        <a:spcAft>
                          <a:spcPts val="300"/>
                        </a:spcAft>
                      </a:pPr>
                      <a:r>
                        <a:rPr lang="en-GB" sz="1800" dirty="0">
                          <a:effectLst/>
                        </a:rPr>
                        <a:t>(CPC 964)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E. Other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85427043"/>
                  </a:ext>
                </a:extLst>
              </a:tr>
              <a:tr h="881622">
                <a:tc>
                  <a:txBody>
                    <a:bodyPr/>
                    <a:lstStyle/>
                    <a:p>
                      <a:pPr algn="l" hangingPunct="0">
                        <a:lnSpc>
                          <a:spcPct val="100000"/>
                        </a:lnSpc>
                        <a:spcBef>
                          <a:spcPts val="300"/>
                        </a:spcBef>
                        <a:spcAft>
                          <a:spcPts val="300"/>
                        </a:spcAft>
                      </a:pPr>
                      <a:r>
                        <a:rPr lang="en-GB" sz="1800" b="1" dirty="0">
                          <a:effectLst/>
                        </a:rPr>
                        <a:t>Angola</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sym typeface="Wingdings 2" panose="05020102010507070707" pitchFamily="18" charset="2"/>
                        </a:rPr>
                        <a:t></a:t>
                      </a:r>
                      <a:r>
                        <a:rPr lang="en-GB" sz="1800" b="1" dirty="0">
                          <a:effectLst/>
                        </a:rPr>
                        <a:t> </a:t>
                      </a:r>
                      <a:r>
                        <a:rPr lang="en-GB" sz="1800" b="0" dirty="0">
                          <a:effectLst/>
                        </a:rPr>
                        <a:t>Limitation on land ownership</a:t>
                      </a:r>
                      <a:endParaRPr lang="en-GB"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60848467"/>
                  </a:ext>
                </a:extLst>
              </a:tr>
              <a:tr h="642640">
                <a:tc>
                  <a:txBody>
                    <a:bodyPr/>
                    <a:lstStyle/>
                    <a:p>
                      <a:pPr algn="l" hangingPunct="0">
                        <a:lnSpc>
                          <a:spcPct val="100000"/>
                        </a:lnSpc>
                        <a:spcBef>
                          <a:spcPts val="300"/>
                        </a:spcBef>
                        <a:spcAft>
                          <a:spcPts val="300"/>
                        </a:spcAft>
                      </a:pPr>
                      <a:r>
                        <a:rPr lang="en-GB" sz="1800" b="1" dirty="0">
                          <a:effectLst/>
                        </a:rPr>
                        <a:t>Congo, Dem. Rep.</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a:effectLst/>
                        </a:rPr>
                        <a:t>-</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sym typeface="Wingdings 2" panose="05020102010507070707" pitchFamily="18" charset="2"/>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34140957"/>
                  </a:ext>
                </a:extLst>
              </a:tr>
              <a:tr h="862565">
                <a:tc>
                  <a:txBody>
                    <a:bodyPr/>
                    <a:lstStyle/>
                    <a:p>
                      <a:pPr algn="l" hangingPunct="0">
                        <a:lnSpc>
                          <a:spcPct val="100000"/>
                        </a:lnSpc>
                        <a:spcBef>
                          <a:spcPts val="300"/>
                        </a:spcBef>
                        <a:spcAft>
                          <a:spcPts val="300"/>
                        </a:spcAft>
                      </a:pPr>
                      <a:endParaRPr lang="en-GB" sz="1800" b="1" dirty="0">
                        <a:effectLst/>
                      </a:endParaRPr>
                    </a:p>
                    <a:p>
                      <a:pPr algn="l" hangingPunct="0">
                        <a:lnSpc>
                          <a:spcPct val="100000"/>
                        </a:lnSpc>
                        <a:spcBef>
                          <a:spcPts val="300"/>
                        </a:spcBef>
                        <a:spcAft>
                          <a:spcPts val="300"/>
                        </a:spcAft>
                      </a:pPr>
                      <a:r>
                        <a:rPr lang="en-GB" sz="1800" b="1" dirty="0">
                          <a:effectLst/>
                        </a:rPr>
                        <a:t>Seychelles</a:t>
                      </a:r>
                    </a:p>
                    <a:p>
                      <a:pPr algn="l" hangingPunct="0">
                        <a:lnSpc>
                          <a:spcPct val="100000"/>
                        </a:lnSpc>
                        <a:spcBef>
                          <a:spcPts val="300"/>
                        </a:spcBef>
                        <a:spcAft>
                          <a:spcPts val="300"/>
                        </a:spcAft>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a:effectLst/>
                          <a:sym typeface="Wingdings 2" panose="05020102010507070707" pitchFamily="18" charset="2"/>
                        </a:rPr>
                        <a:t></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sym typeface="Wingdings 2" panose="05020102010507070707" pitchFamily="18" charset="2"/>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a:effectLst/>
                        </a:rPr>
                        <a:t>-</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57523452"/>
                  </a:ext>
                </a:extLst>
              </a:tr>
            </a:tbl>
          </a:graphicData>
        </a:graphic>
      </p:graphicFrame>
      <p:sp>
        <p:nvSpPr>
          <p:cNvPr id="6" name="Slide Number Placeholder 5">
            <a:extLst>
              <a:ext uri="{FF2B5EF4-FFF2-40B4-BE49-F238E27FC236}">
                <a16:creationId xmlns:a16="http://schemas.microsoft.com/office/drawing/2014/main" id="{CFD3B69D-3654-4720-BBE0-0B846E3170CF}"/>
              </a:ext>
            </a:extLst>
          </p:cNvPr>
          <p:cNvSpPr>
            <a:spLocks noGrp="1"/>
          </p:cNvSpPr>
          <p:nvPr>
            <p:ph type="sldNum" sz="quarter" idx="12"/>
          </p:nvPr>
        </p:nvSpPr>
        <p:spPr/>
        <p:txBody>
          <a:bodyPr/>
          <a:lstStyle/>
          <a:p>
            <a:fld id="{2956F1E8-02B9-4359-9219-CF445707A568}" type="slidenum">
              <a:rPr lang="de-DE" smtClean="0"/>
              <a:pPr/>
              <a:t>15</a:t>
            </a:fld>
            <a:endParaRPr lang="de-DE"/>
          </a:p>
        </p:txBody>
      </p:sp>
    </p:spTree>
    <p:extLst>
      <p:ext uri="{BB962C8B-B14F-4D97-AF65-F5344CB8AC3E}">
        <p14:creationId xmlns:p14="http://schemas.microsoft.com/office/powerpoint/2010/main" val="3242825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CE073C-F9BC-B6BF-1EE6-48F904350C81}"/>
              </a:ext>
            </a:extLst>
          </p:cNvPr>
          <p:cNvSpPr>
            <a:spLocks noGrp="1"/>
          </p:cNvSpPr>
          <p:nvPr>
            <p:ph type="title"/>
          </p:nvPr>
        </p:nvSpPr>
        <p:spPr/>
        <p:txBody>
          <a:bodyPr/>
          <a:lstStyle/>
          <a:p>
            <a:r>
              <a:rPr lang="en-GB" dirty="0"/>
              <a:t>Overview of existing GATS commitments </a:t>
            </a:r>
            <a:br>
              <a:rPr lang="en-GB" dirty="0"/>
            </a:br>
            <a:r>
              <a:rPr lang="en-GB" dirty="0"/>
              <a:t>– business services</a:t>
            </a:r>
          </a:p>
        </p:txBody>
      </p:sp>
      <p:graphicFrame>
        <p:nvGraphicFramePr>
          <p:cNvPr id="10" name="Table 10">
            <a:extLst>
              <a:ext uri="{FF2B5EF4-FFF2-40B4-BE49-F238E27FC236}">
                <a16:creationId xmlns:a16="http://schemas.microsoft.com/office/drawing/2014/main" id="{47DAA314-346C-6ACF-947D-466323970450}"/>
              </a:ext>
            </a:extLst>
          </p:cNvPr>
          <p:cNvGraphicFramePr>
            <a:graphicFrameLocks noGrp="1"/>
          </p:cNvGraphicFramePr>
          <p:nvPr>
            <p:ph idx="1"/>
            <p:extLst>
              <p:ext uri="{D42A27DB-BD31-4B8C-83A1-F6EECF244321}">
                <p14:modId xmlns:p14="http://schemas.microsoft.com/office/powerpoint/2010/main" val="1796457828"/>
              </p:ext>
            </p:extLst>
          </p:nvPr>
        </p:nvGraphicFramePr>
        <p:xfrm>
          <a:off x="838200" y="1825624"/>
          <a:ext cx="10515598" cy="4746625"/>
        </p:xfrm>
        <a:graphic>
          <a:graphicData uri="http://schemas.openxmlformats.org/drawingml/2006/table">
            <a:tbl>
              <a:tblPr firstRow="1" bandRow="1">
                <a:tableStyleId>{5C22544A-7EE6-4342-B048-85BDC9FD1C3A}</a:tableStyleId>
              </a:tblPr>
              <a:tblGrid>
                <a:gridCol w="1544783">
                  <a:extLst>
                    <a:ext uri="{9D8B030D-6E8A-4147-A177-3AD203B41FA5}">
                      <a16:colId xmlns:a16="http://schemas.microsoft.com/office/drawing/2014/main" val="2055580692"/>
                    </a:ext>
                  </a:extLst>
                </a:gridCol>
                <a:gridCol w="527695">
                  <a:extLst>
                    <a:ext uri="{9D8B030D-6E8A-4147-A177-3AD203B41FA5}">
                      <a16:colId xmlns:a16="http://schemas.microsoft.com/office/drawing/2014/main" val="966615023"/>
                    </a:ext>
                  </a:extLst>
                </a:gridCol>
                <a:gridCol w="527695">
                  <a:extLst>
                    <a:ext uri="{9D8B030D-6E8A-4147-A177-3AD203B41FA5}">
                      <a16:colId xmlns:a16="http://schemas.microsoft.com/office/drawing/2014/main" val="2941049105"/>
                    </a:ext>
                  </a:extLst>
                </a:gridCol>
                <a:gridCol w="527695">
                  <a:extLst>
                    <a:ext uri="{9D8B030D-6E8A-4147-A177-3AD203B41FA5}">
                      <a16:colId xmlns:a16="http://schemas.microsoft.com/office/drawing/2014/main" val="481651026"/>
                    </a:ext>
                  </a:extLst>
                </a:gridCol>
                <a:gridCol w="527695">
                  <a:extLst>
                    <a:ext uri="{9D8B030D-6E8A-4147-A177-3AD203B41FA5}">
                      <a16:colId xmlns:a16="http://schemas.microsoft.com/office/drawing/2014/main" val="1863964500"/>
                    </a:ext>
                  </a:extLst>
                </a:gridCol>
                <a:gridCol w="527695">
                  <a:extLst>
                    <a:ext uri="{9D8B030D-6E8A-4147-A177-3AD203B41FA5}">
                      <a16:colId xmlns:a16="http://schemas.microsoft.com/office/drawing/2014/main" val="3982136276"/>
                    </a:ext>
                  </a:extLst>
                </a:gridCol>
                <a:gridCol w="527695">
                  <a:extLst>
                    <a:ext uri="{9D8B030D-6E8A-4147-A177-3AD203B41FA5}">
                      <a16:colId xmlns:a16="http://schemas.microsoft.com/office/drawing/2014/main" val="204102684"/>
                    </a:ext>
                  </a:extLst>
                </a:gridCol>
                <a:gridCol w="527695">
                  <a:extLst>
                    <a:ext uri="{9D8B030D-6E8A-4147-A177-3AD203B41FA5}">
                      <a16:colId xmlns:a16="http://schemas.microsoft.com/office/drawing/2014/main" val="554862107"/>
                    </a:ext>
                  </a:extLst>
                </a:gridCol>
                <a:gridCol w="527695">
                  <a:extLst>
                    <a:ext uri="{9D8B030D-6E8A-4147-A177-3AD203B41FA5}">
                      <a16:colId xmlns:a16="http://schemas.microsoft.com/office/drawing/2014/main" val="3934264890"/>
                    </a:ext>
                  </a:extLst>
                </a:gridCol>
                <a:gridCol w="527695">
                  <a:extLst>
                    <a:ext uri="{9D8B030D-6E8A-4147-A177-3AD203B41FA5}">
                      <a16:colId xmlns:a16="http://schemas.microsoft.com/office/drawing/2014/main" val="380586872"/>
                    </a:ext>
                  </a:extLst>
                </a:gridCol>
                <a:gridCol w="527695">
                  <a:extLst>
                    <a:ext uri="{9D8B030D-6E8A-4147-A177-3AD203B41FA5}">
                      <a16:colId xmlns:a16="http://schemas.microsoft.com/office/drawing/2014/main" val="1111304460"/>
                    </a:ext>
                  </a:extLst>
                </a:gridCol>
                <a:gridCol w="527695">
                  <a:extLst>
                    <a:ext uri="{9D8B030D-6E8A-4147-A177-3AD203B41FA5}">
                      <a16:colId xmlns:a16="http://schemas.microsoft.com/office/drawing/2014/main" val="4064526109"/>
                    </a:ext>
                  </a:extLst>
                </a:gridCol>
                <a:gridCol w="527695">
                  <a:extLst>
                    <a:ext uri="{9D8B030D-6E8A-4147-A177-3AD203B41FA5}">
                      <a16:colId xmlns:a16="http://schemas.microsoft.com/office/drawing/2014/main" val="3248809651"/>
                    </a:ext>
                  </a:extLst>
                </a:gridCol>
                <a:gridCol w="527695">
                  <a:extLst>
                    <a:ext uri="{9D8B030D-6E8A-4147-A177-3AD203B41FA5}">
                      <a16:colId xmlns:a16="http://schemas.microsoft.com/office/drawing/2014/main" val="3535333094"/>
                    </a:ext>
                  </a:extLst>
                </a:gridCol>
                <a:gridCol w="527695">
                  <a:extLst>
                    <a:ext uri="{9D8B030D-6E8A-4147-A177-3AD203B41FA5}">
                      <a16:colId xmlns:a16="http://schemas.microsoft.com/office/drawing/2014/main" val="2288734770"/>
                    </a:ext>
                  </a:extLst>
                </a:gridCol>
                <a:gridCol w="527695">
                  <a:extLst>
                    <a:ext uri="{9D8B030D-6E8A-4147-A177-3AD203B41FA5}">
                      <a16:colId xmlns:a16="http://schemas.microsoft.com/office/drawing/2014/main" val="1627937974"/>
                    </a:ext>
                  </a:extLst>
                </a:gridCol>
                <a:gridCol w="527695">
                  <a:extLst>
                    <a:ext uri="{9D8B030D-6E8A-4147-A177-3AD203B41FA5}">
                      <a16:colId xmlns:a16="http://schemas.microsoft.com/office/drawing/2014/main" val="1357956111"/>
                    </a:ext>
                  </a:extLst>
                </a:gridCol>
                <a:gridCol w="527695">
                  <a:extLst>
                    <a:ext uri="{9D8B030D-6E8A-4147-A177-3AD203B41FA5}">
                      <a16:colId xmlns:a16="http://schemas.microsoft.com/office/drawing/2014/main" val="2326094508"/>
                    </a:ext>
                  </a:extLst>
                </a:gridCol>
              </a:tblGrid>
              <a:tr h="631825">
                <a:tc>
                  <a:txBody>
                    <a:bodyPr/>
                    <a:lstStyle/>
                    <a:p>
                      <a:r>
                        <a:rPr lang="en-GB" b="1">
                          <a:latin typeface="Arial Narrow" panose="020B0606020202030204" pitchFamily="34" charset="0"/>
                        </a:rPr>
                        <a:t>Main</a:t>
                      </a:r>
                    </a:p>
                    <a:p>
                      <a:r>
                        <a:rPr lang="en-GB" b="1">
                          <a:latin typeface="Arial Narrow" panose="020B0606020202030204" pitchFamily="34" charset="0"/>
                        </a:rPr>
                        <a:t>Sectors</a:t>
                      </a:r>
                      <a:endParaRPr lang="en-GB" b="1" dirty="0">
                        <a:latin typeface="Arial Narrow" panose="020B0606020202030204" pitchFamily="34" charset="0"/>
                      </a:endParaRPr>
                    </a:p>
                  </a:txBody>
                  <a:tcPr/>
                </a:tc>
                <a:tc>
                  <a:txBody>
                    <a:bodyPr/>
                    <a:lstStyle/>
                    <a:p>
                      <a:pPr algn="ctr"/>
                      <a:r>
                        <a:rPr lang="en-GB" sz="1200" b="1" dirty="0">
                          <a:latin typeface="Arial Narrow" panose="020B0606020202030204" pitchFamily="34" charset="0"/>
                        </a:rPr>
                        <a:t>Tot</a:t>
                      </a:r>
                    </a:p>
                  </a:txBody>
                  <a:tcPr anchor="ctr"/>
                </a:tc>
                <a:tc>
                  <a:txBody>
                    <a:bodyPr/>
                    <a:lstStyle/>
                    <a:p>
                      <a:pPr algn="ctr"/>
                      <a:r>
                        <a:rPr lang="en-GB" sz="1200" dirty="0">
                          <a:latin typeface="Arial Narrow" panose="020B0606020202030204" pitchFamily="34" charset="0"/>
                        </a:rPr>
                        <a:t>AGO</a:t>
                      </a:r>
                    </a:p>
                  </a:txBody>
                  <a:tcPr anchor="ctr"/>
                </a:tc>
                <a:tc>
                  <a:txBody>
                    <a:bodyPr/>
                    <a:lstStyle/>
                    <a:p>
                      <a:pPr algn="ctr"/>
                      <a:r>
                        <a:rPr lang="en-GB" sz="1200" dirty="0">
                          <a:latin typeface="Arial Narrow" panose="020B0606020202030204" pitchFamily="34" charset="0"/>
                        </a:rPr>
                        <a:t>BWA</a:t>
                      </a:r>
                    </a:p>
                  </a:txBody>
                  <a:tcPr anchor="ctr"/>
                </a:tc>
                <a:tc>
                  <a:txBody>
                    <a:bodyPr/>
                    <a:lstStyle/>
                    <a:p>
                      <a:pPr algn="ctr"/>
                      <a:r>
                        <a:rPr lang="en-GB" sz="1200" dirty="0">
                          <a:latin typeface="Arial Narrow" panose="020B0606020202030204" pitchFamily="34" charset="0"/>
                        </a:rPr>
                        <a:t>COM</a:t>
                      </a:r>
                    </a:p>
                    <a:p>
                      <a:pPr algn="ctr"/>
                      <a:r>
                        <a:rPr lang="en-GB" sz="1200" dirty="0">
                          <a:latin typeface="Arial Narrow" panose="020B0606020202030204" pitchFamily="34" charset="0"/>
                        </a:rPr>
                        <a:t>(</a:t>
                      </a:r>
                      <a:r>
                        <a:rPr lang="en-GB" sz="1200" dirty="0" err="1">
                          <a:latin typeface="Arial Narrow" panose="020B0606020202030204" pitchFamily="34" charset="0"/>
                        </a:rPr>
                        <a:t>Acc</a:t>
                      </a:r>
                      <a:r>
                        <a:rPr lang="en-GB" sz="1200" dirty="0">
                          <a:latin typeface="Arial Narrow" panose="020B0606020202030204" pitchFamily="34" charset="0"/>
                        </a:rPr>
                        <a:t>)</a:t>
                      </a:r>
                    </a:p>
                  </a:txBody>
                  <a:tcPr anchor="ctr"/>
                </a:tc>
                <a:tc>
                  <a:txBody>
                    <a:bodyPr/>
                    <a:lstStyle/>
                    <a:p>
                      <a:pPr algn="ctr"/>
                      <a:r>
                        <a:rPr lang="en-GB" sz="1200" dirty="0">
                          <a:latin typeface="Arial Narrow" panose="020B0606020202030204" pitchFamily="34" charset="0"/>
                        </a:rPr>
                        <a:t>DRC</a:t>
                      </a:r>
                    </a:p>
                  </a:txBody>
                  <a:tcPr anchor="ctr"/>
                </a:tc>
                <a:tc>
                  <a:txBody>
                    <a:bodyPr/>
                    <a:lstStyle/>
                    <a:p>
                      <a:pPr algn="ctr"/>
                      <a:r>
                        <a:rPr lang="en-GB" sz="1200" dirty="0">
                          <a:latin typeface="Arial Narrow" panose="020B0606020202030204" pitchFamily="34" charset="0"/>
                        </a:rPr>
                        <a:t>ESW</a:t>
                      </a:r>
                    </a:p>
                  </a:txBody>
                  <a:tcPr anchor="ctr"/>
                </a:tc>
                <a:tc>
                  <a:txBody>
                    <a:bodyPr/>
                    <a:lstStyle/>
                    <a:p>
                      <a:pPr algn="ctr"/>
                      <a:r>
                        <a:rPr lang="en-GB" sz="1200" dirty="0">
                          <a:latin typeface="Arial Narrow" panose="020B0606020202030204" pitchFamily="34" charset="0"/>
                        </a:rPr>
                        <a:t>LSO</a:t>
                      </a:r>
                    </a:p>
                  </a:txBody>
                  <a:tcPr anchor="ctr"/>
                </a:tc>
                <a:tc>
                  <a:txBody>
                    <a:bodyPr/>
                    <a:lstStyle/>
                    <a:p>
                      <a:pPr algn="ctr"/>
                      <a:r>
                        <a:rPr lang="en-GB" sz="1200" dirty="0">
                          <a:latin typeface="Arial Narrow" panose="020B0606020202030204" pitchFamily="34" charset="0"/>
                        </a:rPr>
                        <a:t>MDG</a:t>
                      </a:r>
                    </a:p>
                  </a:txBody>
                  <a:tcPr anchor="ctr"/>
                </a:tc>
                <a:tc>
                  <a:txBody>
                    <a:bodyPr/>
                    <a:lstStyle/>
                    <a:p>
                      <a:pPr algn="ctr"/>
                      <a:r>
                        <a:rPr lang="en-GB" sz="1200" dirty="0">
                          <a:latin typeface="Arial Narrow" panose="020B0606020202030204" pitchFamily="34" charset="0"/>
                        </a:rPr>
                        <a:t>MOZ</a:t>
                      </a:r>
                    </a:p>
                  </a:txBody>
                  <a:tcPr anchor="ctr"/>
                </a:tc>
                <a:tc>
                  <a:txBody>
                    <a:bodyPr/>
                    <a:lstStyle/>
                    <a:p>
                      <a:pPr algn="ctr"/>
                      <a:r>
                        <a:rPr lang="en-GB" sz="1200" dirty="0">
                          <a:latin typeface="Arial Narrow" panose="020B0606020202030204" pitchFamily="34" charset="0"/>
                        </a:rPr>
                        <a:t>MUS</a:t>
                      </a:r>
                    </a:p>
                  </a:txBody>
                  <a:tcPr anchor="ctr"/>
                </a:tc>
                <a:tc>
                  <a:txBody>
                    <a:bodyPr/>
                    <a:lstStyle/>
                    <a:p>
                      <a:pPr algn="ctr"/>
                      <a:r>
                        <a:rPr lang="en-GB" sz="1200" dirty="0">
                          <a:latin typeface="Arial Narrow" panose="020B0606020202030204" pitchFamily="34" charset="0"/>
                        </a:rPr>
                        <a:t>MWI</a:t>
                      </a:r>
                    </a:p>
                  </a:txBody>
                  <a:tcPr anchor="ctr"/>
                </a:tc>
                <a:tc>
                  <a:txBody>
                    <a:bodyPr/>
                    <a:lstStyle/>
                    <a:p>
                      <a:pPr algn="ctr"/>
                      <a:r>
                        <a:rPr lang="en-GB" sz="1200" dirty="0">
                          <a:latin typeface="Arial Narrow" panose="020B0606020202030204" pitchFamily="34" charset="0"/>
                        </a:rPr>
                        <a:t>NAM</a:t>
                      </a:r>
                    </a:p>
                  </a:txBody>
                  <a:tcPr anchor="ctr"/>
                </a:tc>
                <a:tc>
                  <a:txBody>
                    <a:bodyPr/>
                    <a:lstStyle/>
                    <a:p>
                      <a:pPr algn="ctr"/>
                      <a:r>
                        <a:rPr lang="en-GB" sz="1200" dirty="0">
                          <a:latin typeface="Arial Narrow" panose="020B0606020202030204" pitchFamily="34" charset="0"/>
                        </a:rPr>
                        <a:t>SYC</a:t>
                      </a:r>
                    </a:p>
                  </a:txBody>
                  <a:tcPr anchor="ctr"/>
                </a:tc>
                <a:tc>
                  <a:txBody>
                    <a:bodyPr/>
                    <a:lstStyle/>
                    <a:p>
                      <a:pPr algn="ctr"/>
                      <a:r>
                        <a:rPr lang="en-GB" sz="1200" dirty="0">
                          <a:latin typeface="Arial Narrow" panose="020B0606020202030204" pitchFamily="34" charset="0"/>
                        </a:rPr>
                        <a:t>TZA</a:t>
                      </a:r>
                    </a:p>
                  </a:txBody>
                  <a:tcPr anchor="ctr"/>
                </a:tc>
                <a:tc>
                  <a:txBody>
                    <a:bodyPr/>
                    <a:lstStyle/>
                    <a:p>
                      <a:pPr algn="ctr"/>
                      <a:r>
                        <a:rPr lang="en-GB" sz="1200" dirty="0">
                          <a:latin typeface="Arial Narrow" panose="020B0606020202030204" pitchFamily="34" charset="0"/>
                        </a:rPr>
                        <a:t>ZAF</a:t>
                      </a:r>
                    </a:p>
                  </a:txBody>
                  <a:tcPr anchor="ctr"/>
                </a:tc>
                <a:tc>
                  <a:txBody>
                    <a:bodyPr/>
                    <a:lstStyle/>
                    <a:p>
                      <a:pPr algn="ctr"/>
                      <a:r>
                        <a:rPr lang="en-GB" sz="1200" dirty="0">
                          <a:latin typeface="Arial Narrow" panose="020B0606020202030204" pitchFamily="34" charset="0"/>
                        </a:rPr>
                        <a:t>ZMB</a:t>
                      </a:r>
                    </a:p>
                  </a:txBody>
                  <a:tcPr anchor="ctr"/>
                </a:tc>
                <a:tc>
                  <a:txBody>
                    <a:bodyPr/>
                    <a:lstStyle/>
                    <a:p>
                      <a:pPr algn="ctr"/>
                      <a:r>
                        <a:rPr lang="en-GB" sz="1200" dirty="0">
                          <a:latin typeface="Arial Narrow" panose="020B0606020202030204" pitchFamily="34" charset="0"/>
                        </a:rPr>
                        <a:t>ZWE</a:t>
                      </a:r>
                    </a:p>
                  </a:txBody>
                  <a:tcPr anchor="ctr"/>
                </a:tc>
                <a:extLst>
                  <a:ext uri="{0D108BD9-81ED-4DB2-BD59-A6C34878D82A}">
                    <a16:rowId xmlns:a16="http://schemas.microsoft.com/office/drawing/2014/main" val="750933141"/>
                  </a:ext>
                </a:extLst>
              </a:tr>
              <a:tr h="631825">
                <a:tc>
                  <a:txBody>
                    <a:bodyPr/>
                    <a:lstStyle/>
                    <a:p>
                      <a:r>
                        <a:rPr lang="en-GB" b="1" dirty="0">
                          <a:latin typeface="Arial Narrow" panose="020B0606020202030204" pitchFamily="34" charset="0"/>
                        </a:rPr>
                        <a:t>Professional services</a:t>
                      </a:r>
                    </a:p>
                  </a:txBody>
                  <a:tcPr anchor="ctr"/>
                </a:tc>
                <a:tc>
                  <a:txBody>
                    <a:bodyPr/>
                    <a:lstStyle/>
                    <a:p>
                      <a:pPr algn="ctr"/>
                      <a:r>
                        <a:rPr lang="en-GB" b="1" dirty="0">
                          <a:latin typeface="Arial Narrow" panose="020B0606020202030204" pitchFamily="34" charset="0"/>
                        </a:rPr>
                        <a:t>11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7</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031477577"/>
                  </a:ext>
                </a:extLst>
              </a:tr>
              <a:tr h="631825">
                <a:tc>
                  <a:txBody>
                    <a:bodyPr/>
                    <a:lstStyle/>
                    <a:p>
                      <a:r>
                        <a:rPr lang="en-GB" b="1" dirty="0">
                          <a:latin typeface="Arial Narrow" panose="020B0606020202030204" pitchFamily="34" charset="0"/>
                        </a:rPr>
                        <a:t>Computer/IT services</a:t>
                      </a:r>
                    </a:p>
                  </a:txBody>
                  <a:tcPr anchor="ct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2373182631"/>
                  </a:ext>
                </a:extLst>
              </a:tr>
              <a:tr h="631825">
                <a:tc>
                  <a:txBody>
                    <a:bodyPr/>
                    <a:lstStyle/>
                    <a:p>
                      <a:r>
                        <a:rPr lang="en-GB" b="1" dirty="0">
                          <a:latin typeface="Arial Narrow" panose="020B0606020202030204" pitchFamily="34" charset="0"/>
                        </a:rPr>
                        <a:t>R&amp;D services</a:t>
                      </a:r>
                    </a:p>
                  </a:txBody>
                  <a:tcPr anchor="ctr"/>
                </a:tc>
                <a:tc>
                  <a:txBody>
                    <a:bodyPr/>
                    <a:lstStyle/>
                    <a:p>
                      <a:pPr algn="ctr"/>
                      <a:r>
                        <a:rPr lang="en-GB" b="1"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702444331"/>
                  </a:ext>
                </a:extLst>
              </a:tr>
              <a:tr h="631825">
                <a:tc>
                  <a:txBody>
                    <a:bodyPr/>
                    <a:lstStyle/>
                    <a:p>
                      <a:r>
                        <a:rPr lang="en-GB" b="1" dirty="0">
                          <a:latin typeface="Arial Narrow" panose="020B0606020202030204" pitchFamily="34" charset="0"/>
                        </a:rPr>
                        <a:t>Real estate services</a:t>
                      </a:r>
                    </a:p>
                  </a:txBody>
                  <a:tcPr anchor="ctr"/>
                </a:tc>
                <a:tc>
                  <a:txBody>
                    <a:bodyPr/>
                    <a:lstStyle/>
                    <a:p>
                      <a:pPr algn="ctr"/>
                      <a:r>
                        <a:rPr lang="en-GB" b="1"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374385724"/>
                  </a:ext>
                </a:extLst>
              </a:tr>
              <a:tr h="631825">
                <a:tc>
                  <a:txBody>
                    <a:bodyPr/>
                    <a:lstStyle/>
                    <a:p>
                      <a:r>
                        <a:rPr lang="en-GB" b="1" dirty="0">
                          <a:latin typeface="Arial Narrow" panose="020B0606020202030204" pitchFamily="34" charset="0"/>
                        </a:rPr>
                        <a:t>Rental/leasing </a:t>
                      </a:r>
                    </a:p>
                    <a:p>
                      <a:r>
                        <a:rPr lang="en-GB" b="1" dirty="0">
                          <a:latin typeface="Arial Narrow" panose="020B0606020202030204" pitchFamily="34" charset="0"/>
                        </a:rPr>
                        <a:t>services</a:t>
                      </a:r>
                    </a:p>
                  </a:txBody>
                  <a:tcPr anchor="ct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397096410"/>
                  </a:ext>
                </a:extLst>
              </a:tr>
              <a:tr h="631825">
                <a:tc>
                  <a:txBody>
                    <a:bodyPr/>
                    <a:lstStyle/>
                    <a:p>
                      <a:r>
                        <a:rPr lang="en-GB" b="1" dirty="0">
                          <a:latin typeface="Arial Narrow" panose="020B0606020202030204" pitchFamily="34" charset="0"/>
                        </a:rPr>
                        <a:t>Other business services</a:t>
                      </a:r>
                    </a:p>
                  </a:txBody>
                  <a:tcPr anchor="ctr"/>
                </a:tc>
                <a:tc>
                  <a:txBody>
                    <a:bodyPr/>
                    <a:lstStyle/>
                    <a:p>
                      <a:pPr algn="ctr"/>
                      <a:r>
                        <a:rPr lang="en-GB" b="1" dirty="0">
                          <a:latin typeface="Arial Narrow" panose="020B0606020202030204" pitchFamily="34" charset="0"/>
                        </a:rPr>
                        <a:t>20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14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8</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15</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332063569"/>
                  </a:ext>
                </a:extLst>
              </a:tr>
            </a:tbl>
          </a:graphicData>
        </a:graphic>
      </p:graphicFrame>
    </p:spTree>
    <p:extLst>
      <p:ext uri="{BB962C8B-B14F-4D97-AF65-F5344CB8AC3E}">
        <p14:creationId xmlns:p14="http://schemas.microsoft.com/office/powerpoint/2010/main" val="887246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CE073C-F9BC-B6BF-1EE6-48F904350C81}"/>
              </a:ext>
            </a:extLst>
          </p:cNvPr>
          <p:cNvSpPr>
            <a:spLocks noGrp="1"/>
          </p:cNvSpPr>
          <p:nvPr>
            <p:ph type="title"/>
          </p:nvPr>
        </p:nvSpPr>
        <p:spPr/>
        <p:txBody>
          <a:bodyPr/>
          <a:lstStyle/>
          <a:p>
            <a:r>
              <a:rPr lang="en-GB" dirty="0"/>
              <a:t>Overview of existing GATS commitments</a:t>
            </a:r>
          </a:p>
        </p:txBody>
      </p:sp>
      <p:graphicFrame>
        <p:nvGraphicFramePr>
          <p:cNvPr id="10" name="Table 10">
            <a:extLst>
              <a:ext uri="{FF2B5EF4-FFF2-40B4-BE49-F238E27FC236}">
                <a16:creationId xmlns:a16="http://schemas.microsoft.com/office/drawing/2014/main" id="{47DAA314-346C-6ACF-947D-466323970450}"/>
              </a:ext>
            </a:extLst>
          </p:cNvPr>
          <p:cNvGraphicFramePr>
            <a:graphicFrameLocks noGrp="1"/>
          </p:cNvGraphicFramePr>
          <p:nvPr>
            <p:ph idx="1"/>
            <p:extLst>
              <p:ext uri="{D42A27DB-BD31-4B8C-83A1-F6EECF244321}">
                <p14:modId xmlns:p14="http://schemas.microsoft.com/office/powerpoint/2010/main" val="3732447013"/>
              </p:ext>
            </p:extLst>
          </p:nvPr>
        </p:nvGraphicFramePr>
        <p:xfrm>
          <a:off x="838200" y="1825624"/>
          <a:ext cx="10515598" cy="3840480"/>
        </p:xfrm>
        <a:graphic>
          <a:graphicData uri="http://schemas.openxmlformats.org/drawingml/2006/table">
            <a:tbl>
              <a:tblPr firstRow="1" bandRow="1">
                <a:tableStyleId>{5C22544A-7EE6-4342-B048-85BDC9FD1C3A}</a:tableStyleId>
              </a:tblPr>
              <a:tblGrid>
                <a:gridCol w="1544783">
                  <a:extLst>
                    <a:ext uri="{9D8B030D-6E8A-4147-A177-3AD203B41FA5}">
                      <a16:colId xmlns:a16="http://schemas.microsoft.com/office/drawing/2014/main" val="2055580692"/>
                    </a:ext>
                  </a:extLst>
                </a:gridCol>
                <a:gridCol w="527695">
                  <a:extLst>
                    <a:ext uri="{9D8B030D-6E8A-4147-A177-3AD203B41FA5}">
                      <a16:colId xmlns:a16="http://schemas.microsoft.com/office/drawing/2014/main" val="165523670"/>
                    </a:ext>
                  </a:extLst>
                </a:gridCol>
                <a:gridCol w="527695">
                  <a:extLst>
                    <a:ext uri="{9D8B030D-6E8A-4147-A177-3AD203B41FA5}">
                      <a16:colId xmlns:a16="http://schemas.microsoft.com/office/drawing/2014/main" val="2941049105"/>
                    </a:ext>
                  </a:extLst>
                </a:gridCol>
                <a:gridCol w="527695">
                  <a:extLst>
                    <a:ext uri="{9D8B030D-6E8A-4147-A177-3AD203B41FA5}">
                      <a16:colId xmlns:a16="http://schemas.microsoft.com/office/drawing/2014/main" val="481651026"/>
                    </a:ext>
                  </a:extLst>
                </a:gridCol>
                <a:gridCol w="527695">
                  <a:extLst>
                    <a:ext uri="{9D8B030D-6E8A-4147-A177-3AD203B41FA5}">
                      <a16:colId xmlns:a16="http://schemas.microsoft.com/office/drawing/2014/main" val="1863964500"/>
                    </a:ext>
                  </a:extLst>
                </a:gridCol>
                <a:gridCol w="527695">
                  <a:extLst>
                    <a:ext uri="{9D8B030D-6E8A-4147-A177-3AD203B41FA5}">
                      <a16:colId xmlns:a16="http://schemas.microsoft.com/office/drawing/2014/main" val="3982136276"/>
                    </a:ext>
                  </a:extLst>
                </a:gridCol>
                <a:gridCol w="527695">
                  <a:extLst>
                    <a:ext uri="{9D8B030D-6E8A-4147-A177-3AD203B41FA5}">
                      <a16:colId xmlns:a16="http://schemas.microsoft.com/office/drawing/2014/main" val="204102684"/>
                    </a:ext>
                  </a:extLst>
                </a:gridCol>
                <a:gridCol w="527695">
                  <a:extLst>
                    <a:ext uri="{9D8B030D-6E8A-4147-A177-3AD203B41FA5}">
                      <a16:colId xmlns:a16="http://schemas.microsoft.com/office/drawing/2014/main" val="554862107"/>
                    </a:ext>
                  </a:extLst>
                </a:gridCol>
                <a:gridCol w="527695">
                  <a:extLst>
                    <a:ext uri="{9D8B030D-6E8A-4147-A177-3AD203B41FA5}">
                      <a16:colId xmlns:a16="http://schemas.microsoft.com/office/drawing/2014/main" val="3934264890"/>
                    </a:ext>
                  </a:extLst>
                </a:gridCol>
                <a:gridCol w="527695">
                  <a:extLst>
                    <a:ext uri="{9D8B030D-6E8A-4147-A177-3AD203B41FA5}">
                      <a16:colId xmlns:a16="http://schemas.microsoft.com/office/drawing/2014/main" val="380586872"/>
                    </a:ext>
                  </a:extLst>
                </a:gridCol>
                <a:gridCol w="527695">
                  <a:extLst>
                    <a:ext uri="{9D8B030D-6E8A-4147-A177-3AD203B41FA5}">
                      <a16:colId xmlns:a16="http://schemas.microsoft.com/office/drawing/2014/main" val="1111304460"/>
                    </a:ext>
                  </a:extLst>
                </a:gridCol>
                <a:gridCol w="527695">
                  <a:extLst>
                    <a:ext uri="{9D8B030D-6E8A-4147-A177-3AD203B41FA5}">
                      <a16:colId xmlns:a16="http://schemas.microsoft.com/office/drawing/2014/main" val="4064526109"/>
                    </a:ext>
                  </a:extLst>
                </a:gridCol>
                <a:gridCol w="527695">
                  <a:extLst>
                    <a:ext uri="{9D8B030D-6E8A-4147-A177-3AD203B41FA5}">
                      <a16:colId xmlns:a16="http://schemas.microsoft.com/office/drawing/2014/main" val="3248809651"/>
                    </a:ext>
                  </a:extLst>
                </a:gridCol>
                <a:gridCol w="527695">
                  <a:extLst>
                    <a:ext uri="{9D8B030D-6E8A-4147-A177-3AD203B41FA5}">
                      <a16:colId xmlns:a16="http://schemas.microsoft.com/office/drawing/2014/main" val="3535333094"/>
                    </a:ext>
                  </a:extLst>
                </a:gridCol>
                <a:gridCol w="527695">
                  <a:extLst>
                    <a:ext uri="{9D8B030D-6E8A-4147-A177-3AD203B41FA5}">
                      <a16:colId xmlns:a16="http://schemas.microsoft.com/office/drawing/2014/main" val="2288734770"/>
                    </a:ext>
                  </a:extLst>
                </a:gridCol>
                <a:gridCol w="527695">
                  <a:extLst>
                    <a:ext uri="{9D8B030D-6E8A-4147-A177-3AD203B41FA5}">
                      <a16:colId xmlns:a16="http://schemas.microsoft.com/office/drawing/2014/main" val="1627937974"/>
                    </a:ext>
                  </a:extLst>
                </a:gridCol>
                <a:gridCol w="527695">
                  <a:extLst>
                    <a:ext uri="{9D8B030D-6E8A-4147-A177-3AD203B41FA5}">
                      <a16:colId xmlns:a16="http://schemas.microsoft.com/office/drawing/2014/main" val="1357956111"/>
                    </a:ext>
                  </a:extLst>
                </a:gridCol>
                <a:gridCol w="527695">
                  <a:extLst>
                    <a:ext uri="{9D8B030D-6E8A-4147-A177-3AD203B41FA5}">
                      <a16:colId xmlns:a16="http://schemas.microsoft.com/office/drawing/2014/main" val="2326094508"/>
                    </a:ext>
                  </a:extLst>
                </a:gridCol>
              </a:tblGrid>
              <a:tr h="631825">
                <a:tc>
                  <a:txBody>
                    <a:bodyPr/>
                    <a:lstStyle/>
                    <a:p>
                      <a:r>
                        <a:rPr lang="en-GB" b="1" dirty="0">
                          <a:latin typeface="Arial Narrow" panose="020B0606020202030204" pitchFamily="34" charset="0"/>
                        </a:rPr>
                        <a:t>Main</a:t>
                      </a:r>
                    </a:p>
                    <a:p>
                      <a:r>
                        <a:rPr lang="en-GB" b="1" dirty="0">
                          <a:latin typeface="Arial Narrow" panose="020B0606020202030204" pitchFamily="34" charset="0"/>
                        </a:rPr>
                        <a:t>Sectors</a:t>
                      </a:r>
                    </a:p>
                  </a:txBody>
                  <a:tcPr/>
                </a:tc>
                <a:tc>
                  <a:txBody>
                    <a:bodyPr/>
                    <a:lstStyle/>
                    <a:p>
                      <a:pPr algn="ctr"/>
                      <a:r>
                        <a:rPr lang="en-GB" sz="1200" b="1" dirty="0">
                          <a:latin typeface="Arial Narrow" panose="020B0606020202030204" pitchFamily="34" charset="0"/>
                        </a:rPr>
                        <a:t>Tot</a:t>
                      </a:r>
                    </a:p>
                  </a:txBody>
                  <a:tcPr anchor="ctr"/>
                </a:tc>
                <a:tc>
                  <a:txBody>
                    <a:bodyPr/>
                    <a:lstStyle/>
                    <a:p>
                      <a:pPr algn="ctr"/>
                      <a:r>
                        <a:rPr lang="en-GB" sz="1200" dirty="0">
                          <a:latin typeface="Arial Narrow" panose="020B0606020202030204" pitchFamily="34" charset="0"/>
                        </a:rPr>
                        <a:t>AGO</a:t>
                      </a:r>
                    </a:p>
                  </a:txBody>
                  <a:tcPr anchor="ctr"/>
                </a:tc>
                <a:tc>
                  <a:txBody>
                    <a:bodyPr/>
                    <a:lstStyle/>
                    <a:p>
                      <a:pPr algn="ctr"/>
                      <a:r>
                        <a:rPr lang="en-GB" sz="1200" dirty="0">
                          <a:latin typeface="Arial Narrow" panose="020B0606020202030204" pitchFamily="34" charset="0"/>
                        </a:rPr>
                        <a:t>BWA</a:t>
                      </a:r>
                    </a:p>
                  </a:txBody>
                  <a:tcPr anchor="ctr"/>
                </a:tc>
                <a:tc>
                  <a:txBody>
                    <a:bodyPr/>
                    <a:lstStyle/>
                    <a:p>
                      <a:pPr algn="ctr"/>
                      <a:r>
                        <a:rPr lang="en-GB" sz="1200" dirty="0">
                          <a:latin typeface="Arial Narrow" panose="020B0606020202030204" pitchFamily="34" charset="0"/>
                        </a:rPr>
                        <a:t>COM</a:t>
                      </a:r>
                    </a:p>
                    <a:p>
                      <a:pPr algn="ctr"/>
                      <a:r>
                        <a:rPr lang="en-GB" sz="1200" dirty="0">
                          <a:latin typeface="Arial Narrow" panose="020B0606020202030204" pitchFamily="34" charset="0"/>
                        </a:rPr>
                        <a:t>(</a:t>
                      </a:r>
                      <a:r>
                        <a:rPr lang="en-GB" sz="1200" dirty="0" err="1">
                          <a:latin typeface="Arial Narrow" panose="020B0606020202030204" pitchFamily="34" charset="0"/>
                        </a:rPr>
                        <a:t>Acc</a:t>
                      </a:r>
                      <a:r>
                        <a:rPr lang="en-GB" sz="1200" dirty="0">
                          <a:latin typeface="Arial Narrow" panose="020B0606020202030204" pitchFamily="34" charset="0"/>
                        </a:rPr>
                        <a:t>)</a:t>
                      </a:r>
                    </a:p>
                  </a:txBody>
                  <a:tcPr anchor="ctr"/>
                </a:tc>
                <a:tc>
                  <a:txBody>
                    <a:bodyPr/>
                    <a:lstStyle/>
                    <a:p>
                      <a:pPr algn="ctr"/>
                      <a:r>
                        <a:rPr lang="en-GB" sz="1200" dirty="0">
                          <a:latin typeface="Arial Narrow" panose="020B0606020202030204" pitchFamily="34" charset="0"/>
                        </a:rPr>
                        <a:t>DRC</a:t>
                      </a:r>
                    </a:p>
                  </a:txBody>
                  <a:tcPr anchor="ctr"/>
                </a:tc>
                <a:tc>
                  <a:txBody>
                    <a:bodyPr/>
                    <a:lstStyle/>
                    <a:p>
                      <a:pPr algn="ctr"/>
                      <a:r>
                        <a:rPr lang="en-GB" sz="1200" dirty="0">
                          <a:latin typeface="Arial Narrow" panose="020B0606020202030204" pitchFamily="34" charset="0"/>
                        </a:rPr>
                        <a:t>ESW</a:t>
                      </a:r>
                    </a:p>
                  </a:txBody>
                  <a:tcPr anchor="ctr"/>
                </a:tc>
                <a:tc>
                  <a:txBody>
                    <a:bodyPr/>
                    <a:lstStyle/>
                    <a:p>
                      <a:pPr algn="ctr"/>
                      <a:r>
                        <a:rPr lang="en-GB" sz="1200" dirty="0">
                          <a:latin typeface="Arial Narrow" panose="020B0606020202030204" pitchFamily="34" charset="0"/>
                        </a:rPr>
                        <a:t>LSO</a:t>
                      </a:r>
                    </a:p>
                  </a:txBody>
                  <a:tcPr anchor="ctr"/>
                </a:tc>
                <a:tc>
                  <a:txBody>
                    <a:bodyPr/>
                    <a:lstStyle/>
                    <a:p>
                      <a:pPr algn="ctr"/>
                      <a:r>
                        <a:rPr lang="en-GB" sz="1200" dirty="0">
                          <a:latin typeface="Arial Narrow" panose="020B0606020202030204" pitchFamily="34" charset="0"/>
                        </a:rPr>
                        <a:t>MDG</a:t>
                      </a:r>
                    </a:p>
                  </a:txBody>
                  <a:tcPr anchor="ctr"/>
                </a:tc>
                <a:tc>
                  <a:txBody>
                    <a:bodyPr/>
                    <a:lstStyle/>
                    <a:p>
                      <a:pPr algn="ctr"/>
                      <a:r>
                        <a:rPr lang="en-GB" sz="1200" dirty="0">
                          <a:latin typeface="Arial Narrow" panose="020B0606020202030204" pitchFamily="34" charset="0"/>
                        </a:rPr>
                        <a:t>MOZ</a:t>
                      </a:r>
                    </a:p>
                  </a:txBody>
                  <a:tcPr anchor="ctr"/>
                </a:tc>
                <a:tc>
                  <a:txBody>
                    <a:bodyPr/>
                    <a:lstStyle/>
                    <a:p>
                      <a:pPr algn="ctr"/>
                      <a:r>
                        <a:rPr lang="en-GB" sz="1200" dirty="0">
                          <a:latin typeface="Arial Narrow" panose="020B0606020202030204" pitchFamily="34" charset="0"/>
                        </a:rPr>
                        <a:t>MUS</a:t>
                      </a:r>
                    </a:p>
                  </a:txBody>
                  <a:tcPr anchor="ctr"/>
                </a:tc>
                <a:tc>
                  <a:txBody>
                    <a:bodyPr/>
                    <a:lstStyle/>
                    <a:p>
                      <a:pPr algn="ctr"/>
                      <a:r>
                        <a:rPr lang="en-GB" sz="1200" dirty="0">
                          <a:latin typeface="Arial Narrow" panose="020B0606020202030204" pitchFamily="34" charset="0"/>
                        </a:rPr>
                        <a:t>MWI</a:t>
                      </a:r>
                    </a:p>
                  </a:txBody>
                  <a:tcPr anchor="ctr"/>
                </a:tc>
                <a:tc>
                  <a:txBody>
                    <a:bodyPr/>
                    <a:lstStyle/>
                    <a:p>
                      <a:pPr algn="ctr"/>
                      <a:r>
                        <a:rPr lang="en-GB" sz="1200" dirty="0">
                          <a:latin typeface="Arial Narrow" panose="020B0606020202030204" pitchFamily="34" charset="0"/>
                        </a:rPr>
                        <a:t>NAM</a:t>
                      </a:r>
                    </a:p>
                  </a:txBody>
                  <a:tcPr anchor="ctr"/>
                </a:tc>
                <a:tc>
                  <a:txBody>
                    <a:bodyPr/>
                    <a:lstStyle/>
                    <a:p>
                      <a:pPr algn="ctr"/>
                      <a:r>
                        <a:rPr lang="en-GB" sz="1200" dirty="0">
                          <a:latin typeface="Arial Narrow" panose="020B0606020202030204" pitchFamily="34" charset="0"/>
                        </a:rPr>
                        <a:t>SYC</a:t>
                      </a:r>
                    </a:p>
                  </a:txBody>
                  <a:tcPr anchor="ctr"/>
                </a:tc>
                <a:tc>
                  <a:txBody>
                    <a:bodyPr/>
                    <a:lstStyle/>
                    <a:p>
                      <a:pPr algn="ctr"/>
                      <a:r>
                        <a:rPr lang="en-GB" sz="1200" dirty="0">
                          <a:latin typeface="Arial Narrow" panose="020B0606020202030204" pitchFamily="34" charset="0"/>
                        </a:rPr>
                        <a:t>TZA</a:t>
                      </a:r>
                    </a:p>
                  </a:txBody>
                  <a:tcPr anchor="ctr"/>
                </a:tc>
                <a:tc>
                  <a:txBody>
                    <a:bodyPr/>
                    <a:lstStyle/>
                    <a:p>
                      <a:pPr algn="ctr"/>
                      <a:r>
                        <a:rPr lang="en-GB" sz="1200" dirty="0">
                          <a:latin typeface="Arial Narrow" panose="020B0606020202030204" pitchFamily="34" charset="0"/>
                        </a:rPr>
                        <a:t>ZAF</a:t>
                      </a:r>
                    </a:p>
                  </a:txBody>
                  <a:tcPr anchor="ctr"/>
                </a:tc>
                <a:tc>
                  <a:txBody>
                    <a:bodyPr/>
                    <a:lstStyle/>
                    <a:p>
                      <a:pPr algn="ctr"/>
                      <a:r>
                        <a:rPr lang="en-GB" sz="1200" dirty="0">
                          <a:latin typeface="Arial Narrow" panose="020B0606020202030204" pitchFamily="34" charset="0"/>
                        </a:rPr>
                        <a:t>ZMB</a:t>
                      </a:r>
                    </a:p>
                  </a:txBody>
                  <a:tcPr anchor="ctr"/>
                </a:tc>
                <a:tc>
                  <a:txBody>
                    <a:bodyPr/>
                    <a:lstStyle/>
                    <a:p>
                      <a:pPr algn="ctr"/>
                      <a:r>
                        <a:rPr lang="en-GB" sz="1200" dirty="0">
                          <a:latin typeface="Arial Narrow" panose="020B0606020202030204" pitchFamily="34" charset="0"/>
                        </a:rPr>
                        <a:t>ZWE</a:t>
                      </a:r>
                    </a:p>
                  </a:txBody>
                  <a:tcPr anchor="ctr"/>
                </a:tc>
                <a:extLst>
                  <a:ext uri="{0D108BD9-81ED-4DB2-BD59-A6C34878D82A}">
                    <a16:rowId xmlns:a16="http://schemas.microsoft.com/office/drawing/2014/main" val="750933141"/>
                  </a:ext>
                </a:extLst>
              </a:tr>
              <a:tr h="631825">
                <a:tc>
                  <a:txBody>
                    <a:bodyPr/>
                    <a:lstStyle/>
                    <a:p>
                      <a:r>
                        <a:rPr lang="en-GB" b="1" dirty="0">
                          <a:latin typeface="Arial Narrow" panose="020B0606020202030204" pitchFamily="34" charset="0"/>
                        </a:rPr>
                        <a:t>Distribution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2373182631"/>
                  </a:ext>
                </a:extLst>
              </a:tr>
              <a:tr h="631825">
                <a:tc>
                  <a:txBody>
                    <a:bodyPr/>
                    <a:lstStyle/>
                    <a:p>
                      <a:r>
                        <a:rPr lang="en-GB" b="1" dirty="0">
                          <a:latin typeface="Arial Narrow" panose="020B0606020202030204" pitchFamily="34" charset="0"/>
                        </a:rPr>
                        <a:t>Educational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702444331"/>
                  </a:ext>
                </a:extLst>
              </a:tr>
              <a:tr h="631825">
                <a:tc>
                  <a:txBody>
                    <a:bodyPr/>
                    <a:lstStyle/>
                    <a:p>
                      <a:r>
                        <a:rPr lang="en-GB" b="1" dirty="0">
                          <a:latin typeface="Arial Narrow" panose="020B0606020202030204" pitchFamily="34" charset="0"/>
                        </a:rPr>
                        <a:t>Environmental services</a:t>
                      </a:r>
                    </a:p>
                  </a:txBody>
                  <a:tcPr/>
                </a:tc>
                <a:tc>
                  <a:txBody>
                    <a:bodyPr/>
                    <a:lstStyle/>
                    <a:p>
                      <a:pPr algn="ctr"/>
                      <a:r>
                        <a:rPr lang="en-GB" b="1"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4*</a:t>
                      </a:r>
                    </a:p>
                  </a:txBody>
                  <a:tcPr anchor="ctr"/>
                </a:tc>
                <a:tc>
                  <a:txBody>
                    <a:bodyPr/>
                    <a:lstStyle/>
                    <a:p>
                      <a:pPr algn="ctr"/>
                      <a:endParaRPr lang="en-GB">
                        <a:latin typeface="Arial Narrow" panose="020B0606020202030204" pitchFamily="34" charset="0"/>
                      </a:endParaRPr>
                    </a:p>
                  </a:txBody>
                  <a:tcPr anchor="ctr"/>
                </a:tc>
                <a:tc>
                  <a:txBody>
                    <a:bodyPr/>
                    <a:lstStyle/>
                    <a:p>
                      <a:pPr algn="ctr"/>
                      <a:endParaRPr lang="en-GB">
                        <a:latin typeface="Arial Narrow" panose="020B0606020202030204" pitchFamily="34" charset="0"/>
                      </a:endParaRPr>
                    </a:p>
                  </a:txBody>
                  <a:tcPr anchor="ctr"/>
                </a:tc>
                <a:extLst>
                  <a:ext uri="{0D108BD9-81ED-4DB2-BD59-A6C34878D82A}">
                    <a16:rowId xmlns:a16="http://schemas.microsoft.com/office/drawing/2014/main" val="1374385724"/>
                  </a:ext>
                </a:extLst>
              </a:tr>
              <a:tr h="631825">
                <a:tc>
                  <a:txBody>
                    <a:bodyPr/>
                    <a:lstStyle/>
                    <a:p>
                      <a:r>
                        <a:rPr lang="en-GB" b="1" dirty="0">
                          <a:latin typeface="Arial Narrow" panose="020B0606020202030204" pitchFamily="34" charset="0"/>
                        </a:rPr>
                        <a:t>Health </a:t>
                      </a:r>
                    </a:p>
                    <a:p>
                      <a:r>
                        <a:rPr lang="en-GB" b="1" dirty="0">
                          <a:latin typeface="Arial Narrow" panose="020B0606020202030204" pitchFamily="34" charset="0"/>
                        </a:rPr>
                        <a:t>services</a:t>
                      </a:r>
                    </a:p>
                  </a:txBody>
                  <a:tcPr/>
                </a:tc>
                <a:tc>
                  <a:txBody>
                    <a:bodyPr/>
                    <a:lstStyle/>
                    <a:p>
                      <a:pPr algn="ctr"/>
                      <a:r>
                        <a:rPr lang="en-GB" b="1"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1</a:t>
                      </a:r>
                    </a:p>
                  </a:txBody>
                  <a:tcPr anchor="ctr"/>
                </a:tc>
                <a:tc>
                  <a:txBody>
                    <a:bodyPr/>
                    <a:lstStyle/>
                    <a:p>
                      <a:pPr algn="ctr"/>
                      <a:endParaRPr lang="en-GB"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txBody>
                  <a:tcPr anchor="ctr"/>
                </a:tc>
                <a:extLst>
                  <a:ext uri="{0D108BD9-81ED-4DB2-BD59-A6C34878D82A}">
                    <a16:rowId xmlns:a16="http://schemas.microsoft.com/office/drawing/2014/main" val="397096410"/>
                  </a:ext>
                </a:extLst>
              </a:tr>
              <a:tr h="631825">
                <a:tc>
                  <a:txBody>
                    <a:bodyPr/>
                    <a:lstStyle/>
                    <a:p>
                      <a:r>
                        <a:rPr lang="en-GB" b="1" dirty="0">
                          <a:latin typeface="Arial Narrow" panose="020B0606020202030204" pitchFamily="34" charset="0"/>
                        </a:rPr>
                        <a:t>Recreational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1332063569"/>
                  </a:ext>
                </a:extLst>
              </a:tr>
            </a:tbl>
          </a:graphicData>
        </a:graphic>
      </p:graphicFrame>
    </p:spTree>
    <p:extLst>
      <p:ext uri="{BB962C8B-B14F-4D97-AF65-F5344CB8AC3E}">
        <p14:creationId xmlns:p14="http://schemas.microsoft.com/office/powerpoint/2010/main" val="154678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CD3A4-932F-AEE6-47CD-7CA2CDB4DE2A}"/>
              </a:ext>
            </a:extLst>
          </p:cNvPr>
          <p:cNvSpPr>
            <a:spLocks noGrp="1"/>
          </p:cNvSpPr>
          <p:nvPr>
            <p:ph type="title"/>
          </p:nvPr>
        </p:nvSpPr>
        <p:spPr/>
        <p:txBody>
          <a:bodyPr/>
          <a:lstStyle/>
          <a:p>
            <a:r>
              <a:rPr lang="en-GB" dirty="0"/>
              <a:t>Step 2 - Factor in SADC and AfCFTA improvements over GATS</a:t>
            </a:r>
          </a:p>
        </p:txBody>
      </p:sp>
      <p:sp>
        <p:nvSpPr>
          <p:cNvPr id="5" name="Text Placeholder 4">
            <a:extLst>
              <a:ext uri="{FF2B5EF4-FFF2-40B4-BE49-F238E27FC236}">
                <a16:creationId xmlns:a16="http://schemas.microsoft.com/office/drawing/2014/main" id="{C5F01305-38DA-A6DC-C3AB-0013892A063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87009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DA0E-FA98-4E41-AC32-E55681A0F567}"/>
              </a:ext>
            </a:extLst>
          </p:cNvPr>
          <p:cNvSpPr>
            <a:spLocks noGrp="1"/>
          </p:cNvSpPr>
          <p:nvPr>
            <p:ph type="title"/>
          </p:nvPr>
        </p:nvSpPr>
        <p:spPr/>
        <p:txBody>
          <a:bodyPr>
            <a:normAutofit/>
          </a:bodyPr>
          <a:lstStyle/>
          <a:p>
            <a:r>
              <a:rPr lang="en-GB" sz="4400" dirty="0"/>
              <a:t>Environmental services – additional SADC commitments (from energy-related services)</a:t>
            </a:r>
            <a:endParaRPr lang="en-GB" sz="3600" dirty="0">
              <a:solidFill>
                <a:srgbClr val="0000FF"/>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16E51F25-3D64-4D52-8FAC-BCAE9F4F42CF}"/>
              </a:ext>
            </a:extLst>
          </p:cNvPr>
          <p:cNvGraphicFramePr>
            <a:graphicFrameLocks noGrp="1"/>
          </p:cNvGraphicFramePr>
          <p:nvPr>
            <p:ph idx="1"/>
            <p:extLst>
              <p:ext uri="{D42A27DB-BD31-4B8C-83A1-F6EECF244321}">
                <p14:modId xmlns:p14="http://schemas.microsoft.com/office/powerpoint/2010/main" val="1284124277"/>
              </p:ext>
            </p:extLst>
          </p:nvPr>
        </p:nvGraphicFramePr>
        <p:xfrm>
          <a:off x="838199" y="1628800"/>
          <a:ext cx="10515598" cy="4866059"/>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26797">
                  <a:extLst>
                    <a:ext uri="{9D8B030D-6E8A-4147-A177-3AD203B41FA5}">
                      <a16:colId xmlns:a16="http://schemas.microsoft.com/office/drawing/2014/main" val="280975633"/>
                    </a:ext>
                  </a:extLst>
                </a:gridCol>
                <a:gridCol w="1972726">
                  <a:extLst>
                    <a:ext uri="{9D8B030D-6E8A-4147-A177-3AD203B41FA5}">
                      <a16:colId xmlns:a16="http://schemas.microsoft.com/office/drawing/2014/main" val="2673871563"/>
                    </a:ext>
                  </a:extLst>
                </a:gridCol>
                <a:gridCol w="1972726">
                  <a:extLst>
                    <a:ext uri="{9D8B030D-6E8A-4147-A177-3AD203B41FA5}">
                      <a16:colId xmlns:a16="http://schemas.microsoft.com/office/drawing/2014/main" val="4004318490"/>
                    </a:ext>
                  </a:extLst>
                </a:gridCol>
                <a:gridCol w="1972726">
                  <a:extLst>
                    <a:ext uri="{9D8B030D-6E8A-4147-A177-3AD203B41FA5}">
                      <a16:colId xmlns:a16="http://schemas.microsoft.com/office/drawing/2014/main" val="1535485123"/>
                    </a:ext>
                  </a:extLst>
                </a:gridCol>
                <a:gridCol w="1970623">
                  <a:extLst>
                    <a:ext uri="{9D8B030D-6E8A-4147-A177-3AD203B41FA5}">
                      <a16:colId xmlns:a16="http://schemas.microsoft.com/office/drawing/2014/main" val="15281429"/>
                    </a:ext>
                  </a:extLst>
                </a:gridCol>
              </a:tblGrid>
              <a:tr h="586931">
                <a:tc>
                  <a:txBody>
                    <a:bodyPr/>
                    <a:lstStyle/>
                    <a:p>
                      <a:pPr algn="ctr" hangingPunct="0">
                        <a:lnSpc>
                          <a:spcPct val="115000"/>
                        </a:lnSpc>
                        <a:spcBef>
                          <a:spcPts val="300"/>
                        </a:spcBef>
                        <a:spcAft>
                          <a:spcPts val="300"/>
                        </a:spcAft>
                      </a:pPr>
                      <a:r>
                        <a:rPr lang="en-GB" sz="1400" dirty="0">
                          <a:effectLst/>
                        </a:rPr>
                        <a:t>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a:effectLst/>
                        </a:rPr>
                        <a:t>A. Sewage services</a:t>
                      </a:r>
                    </a:p>
                    <a:p>
                      <a:pPr algn="ctr" hangingPunct="0">
                        <a:lnSpc>
                          <a:spcPct val="115000"/>
                        </a:lnSpc>
                        <a:spcBef>
                          <a:spcPts val="300"/>
                        </a:spcBef>
                        <a:spcAft>
                          <a:spcPts val="300"/>
                        </a:spcAft>
                      </a:pPr>
                      <a:r>
                        <a:rPr lang="en-GB" sz="1400">
                          <a:effectLst/>
                        </a:rPr>
                        <a:t>(CPC 9401)</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fr-FR" sz="1400">
                          <a:effectLst/>
                        </a:rPr>
                        <a:t>B. Refuse disposal services</a:t>
                      </a:r>
                      <a:endParaRPr lang="en-GB" sz="1400">
                        <a:effectLst/>
                      </a:endParaRPr>
                    </a:p>
                    <a:p>
                      <a:pPr algn="ctr" hangingPunct="0">
                        <a:lnSpc>
                          <a:spcPct val="115000"/>
                        </a:lnSpc>
                        <a:spcBef>
                          <a:spcPts val="300"/>
                        </a:spcBef>
                        <a:spcAft>
                          <a:spcPts val="300"/>
                        </a:spcAft>
                      </a:pPr>
                      <a:r>
                        <a:rPr lang="fr-FR" sz="1400">
                          <a:effectLst/>
                        </a:rPr>
                        <a:t>(CPC 9402)</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a:effectLst/>
                        </a:rPr>
                        <a:t>C. Sanitation and similar services</a:t>
                      </a:r>
                    </a:p>
                    <a:p>
                      <a:pPr algn="ctr" hangingPunct="0">
                        <a:lnSpc>
                          <a:spcPct val="115000"/>
                        </a:lnSpc>
                        <a:spcBef>
                          <a:spcPts val="300"/>
                        </a:spcBef>
                        <a:spcAft>
                          <a:spcPts val="300"/>
                        </a:spcAft>
                      </a:pPr>
                      <a:r>
                        <a:rPr lang="en-GB" sz="1400">
                          <a:effectLst/>
                        </a:rPr>
                        <a:t>(CPC 9403)</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D. Other</a:t>
                      </a:r>
                    </a:p>
                    <a:p>
                      <a:pPr algn="ctr" hangingPunct="0">
                        <a:lnSpc>
                          <a:spcPct val="115000"/>
                        </a:lnSpc>
                        <a:spcBef>
                          <a:spcPts val="300"/>
                        </a:spcBef>
                        <a:spcAft>
                          <a:spcPts val="300"/>
                        </a:spcAft>
                      </a:pPr>
                      <a:r>
                        <a:rPr lang="en-GB" sz="1400" dirty="0">
                          <a:effectLst/>
                        </a:rPr>
                        <a:t>(CPC 9404-9409)</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82911916"/>
                  </a:ext>
                </a:extLst>
              </a:tr>
              <a:tr h="540000">
                <a:tc>
                  <a:txBody>
                    <a:bodyPr/>
                    <a:lstStyle/>
                    <a:p>
                      <a:pPr algn="l" hangingPunct="0">
                        <a:lnSpc>
                          <a:spcPct val="115000"/>
                        </a:lnSpc>
                        <a:spcBef>
                          <a:spcPts val="300"/>
                        </a:spcBef>
                        <a:spcAft>
                          <a:spcPts val="300"/>
                        </a:spcAft>
                      </a:pPr>
                      <a:r>
                        <a:rPr lang="en-GB" sz="1400" dirty="0">
                          <a:effectLst/>
                        </a:rPr>
                        <a:t>DRC</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Site remediation</a:t>
                      </a:r>
                    </a:p>
                    <a:p>
                      <a:pPr marL="0" marR="0" lvl="0" indent="0" algn="ctr" defTabSz="685800" rtl="0" eaLnBrk="1" fontAlgn="auto" latinLnBrk="0" hangingPunct="0">
                        <a:lnSpc>
                          <a:spcPct val="115000"/>
                        </a:lnSpc>
                        <a:spcBef>
                          <a:spcPts val="300"/>
                        </a:spcBef>
                        <a:spcAft>
                          <a:spcPts val="300"/>
                        </a:spcAft>
                        <a:buClrTx/>
                        <a:buSzTx/>
                        <a:buFontTx/>
                        <a:buNone/>
                        <a:tabLst/>
                        <a:defRPr/>
                      </a:pPr>
                      <a:r>
                        <a:rPr lang="en-GB" sz="1400" dirty="0">
                          <a:effectLst/>
                        </a:rPr>
                        <a:t>Environmental consultancy</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09698790"/>
                  </a:ext>
                </a:extLst>
              </a:tr>
              <a:tr h="540000">
                <a:tc>
                  <a:txBody>
                    <a:bodyPr/>
                    <a:lstStyle/>
                    <a:p>
                      <a:pPr algn="l" hangingPunct="0">
                        <a:lnSpc>
                          <a:spcPct val="115000"/>
                        </a:lnSpc>
                        <a:spcBef>
                          <a:spcPts val="300"/>
                        </a:spcBef>
                        <a:spcAft>
                          <a:spcPts val="300"/>
                        </a:spcAft>
                      </a:pPr>
                      <a:r>
                        <a:rPr lang="en-GB" sz="1400" dirty="0">
                          <a:effectLst/>
                        </a:rPr>
                        <a:t>Lesotho </a:t>
                      </a:r>
                    </a:p>
                    <a:p>
                      <a:pPr algn="l" hangingPunct="0">
                        <a:lnSpc>
                          <a:spcPct val="115000"/>
                        </a:lnSpc>
                        <a:spcBef>
                          <a:spcPts val="300"/>
                        </a:spcBef>
                        <a:spcAft>
                          <a:spcPts val="300"/>
                        </a:spcAft>
                      </a:pPr>
                      <a:r>
                        <a:rPr lang="en-GB" sz="1400" dirty="0">
                          <a:effectLst/>
                        </a:rPr>
                        <a:t>(consultancy services only)</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71075286"/>
                  </a:ext>
                </a:extLst>
              </a:tr>
              <a:tr h="540000">
                <a:tc>
                  <a:txBody>
                    <a:bodyPr/>
                    <a:lstStyle/>
                    <a:p>
                      <a:pPr algn="l" hangingPunct="0">
                        <a:lnSpc>
                          <a:spcPct val="115000"/>
                        </a:lnSpc>
                        <a:spcBef>
                          <a:spcPts val="300"/>
                        </a:spcBef>
                        <a:spcAft>
                          <a:spcPts val="300"/>
                        </a:spcAft>
                      </a:pPr>
                      <a:r>
                        <a:rPr lang="en-GB" sz="1400" dirty="0">
                          <a:effectLst/>
                        </a:rPr>
                        <a:t>Malawi</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Site remediation</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80967772"/>
                  </a:ext>
                </a:extLst>
              </a:tr>
              <a:tr h="540000">
                <a:tc>
                  <a:txBody>
                    <a:bodyPr/>
                    <a:lstStyle/>
                    <a:p>
                      <a:pPr algn="l" hangingPunct="0">
                        <a:lnSpc>
                          <a:spcPct val="115000"/>
                        </a:lnSpc>
                        <a:spcBef>
                          <a:spcPts val="300"/>
                        </a:spcBef>
                        <a:spcAft>
                          <a:spcPts val="300"/>
                        </a:spcAft>
                      </a:pPr>
                      <a:r>
                        <a:rPr lang="en-GB" sz="1400" dirty="0">
                          <a:effectLst/>
                        </a:rPr>
                        <a:t>Namibia</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Environmental consultancy</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23816454"/>
                  </a:ext>
                </a:extLst>
              </a:tr>
              <a:tr h="540000">
                <a:tc>
                  <a:txBody>
                    <a:bodyPr/>
                    <a:lstStyle/>
                    <a:p>
                      <a:pPr algn="l" hangingPunct="0">
                        <a:lnSpc>
                          <a:spcPct val="115000"/>
                        </a:lnSpc>
                        <a:spcBef>
                          <a:spcPts val="300"/>
                        </a:spcBef>
                        <a:spcAft>
                          <a:spcPts val="300"/>
                        </a:spcAft>
                      </a:pPr>
                      <a:r>
                        <a:rPr lang="en-GB" sz="1400" dirty="0">
                          <a:effectLst/>
                        </a:rPr>
                        <a:t>Seychelles</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a:effectLst/>
                          <a:sym typeface="Wingdings 2" panose="05020102010507070707" pitchFamily="18" charset="2"/>
                        </a:rPr>
                        <a:t></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Noise abatement</a:t>
                      </a:r>
                    </a:p>
                    <a:p>
                      <a:pPr algn="ctr" hangingPunct="0">
                        <a:lnSpc>
                          <a:spcPct val="115000"/>
                        </a:lnSpc>
                        <a:spcBef>
                          <a:spcPts val="300"/>
                        </a:spcBef>
                        <a:spcAft>
                          <a:spcPts val="300"/>
                        </a:spcAft>
                      </a:pPr>
                      <a:r>
                        <a:rPr lang="en-GB" sz="1400" dirty="0">
                          <a:effectLst/>
                        </a:rPr>
                        <a:t>Environmental advisory</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76584038"/>
                  </a:ext>
                </a:extLst>
              </a:tr>
              <a:tr h="540000">
                <a:tc>
                  <a:txBody>
                    <a:bodyPr/>
                    <a:lstStyle/>
                    <a:p>
                      <a:pPr algn="l" hangingPunct="0">
                        <a:lnSpc>
                          <a:spcPct val="115000"/>
                        </a:lnSpc>
                        <a:spcBef>
                          <a:spcPts val="300"/>
                        </a:spcBef>
                        <a:spcAft>
                          <a:spcPts val="300"/>
                        </a:spcAft>
                      </a:pPr>
                      <a:r>
                        <a:rPr lang="en-GB" sz="1400" dirty="0">
                          <a:effectLst/>
                        </a:rPr>
                        <a:t>South Africa </a:t>
                      </a:r>
                    </a:p>
                    <a:p>
                      <a:pPr algn="l" hangingPunct="0">
                        <a:lnSpc>
                          <a:spcPct val="115000"/>
                        </a:lnSpc>
                        <a:spcBef>
                          <a:spcPts val="300"/>
                        </a:spcBef>
                        <a:spcAft>
                          <a:spcPts val="300"/>
                        </a:spcAft>
                      </a:pPr>
                      <a:r>
                        <a:rPr lang="en-GB" sz="1400" dirty="0">
                          <a:effectLst/>
                        </a:rPr>
                        <a:t>(consultancy services only)</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2996045"/>
                  </a:ext>
                </a:extLst>
              </a:tr>
              <a:tr h="540000">
                <a:tc>
                  <a:txBody>
                    <a:bodyPr/>
                    <a:lstStyle/>
                    <a:p>
                      <a:pPr algn="l" hangingPunct="0">
                        <a:lnSpc>
                          <a:spcPct val="115000"/>
                        </a:lnSpc>
                        <a:spcBef>
                          <a:spcPts val="300"/>
                        </a:spcBef>
                        <a:spcAft>
                          <a:spcPts val="300"/>
                        </a:spcAft>
                      </a:pPr>
                      <a:r>
                        <a:rPr lang="en-GB" sz="1400" dirty="0">
                          <a:effectLst/>
                        </a:rPr>
                        <a:t>Tanzania</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Environmental consultancy</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10011379"/>
                  </a:ext>
                </a:extLst>
              </a:tr>
            </a:tbl>
          </a:graphicData>
        </a:graphic>
      </p:graphicFrame>
      <p:sp>
        <p:nvSpPr>
          <p:cNvPr id="6" name="Slide Number Placeholder 5">
            <a:extLst>
              <a:ext uri="{FF2B5EF4-FFF2-40B4-BE49-F238E27FC236}">
                <a16:creationId xmlns:a16="http://schemas.microsoft.com/office/drawing/2014/main" id="{CFD3B69D-3654-4720-BBE0-0B846E3170CF}"/>
              </a:ext>
            </a:extLst>
          </p:cNvPr>
          <p:cNvSpPr>
            <a:spLocks noGrp="1"/>
          </p:cNvSpPr>
          <p:nvPr>
            <p:ph type="sldNum" sz="quarter" idx="12"/>
          </p:nvPr>
        </p:nvSpPr>
        <p:spPr/>
        <p:txBody>
          <a:bodyPr/>
          <a:lstStyle/>
          <a:p>
            <a:fld id="{2956F1E8-02B9-4359-9219-CF445707A568}" type="slidenum">
              <a:rPr lang="de-DE" smtClean="0"/>
              <a:pPr/>
              <a:t>19</a:t>
            </a:fld>
            <a:endParaRPr lang="de-DE"/>
          </a:p>
        </p:txBody>
      </p:sp>
      <p:sp>
        <p:nvSpPr>
          <p:cNvPr id="3" name="Explosion: 14 Points 2">
            <a:extLst>
              <a:ext uri="{FF2B5EF4-FFF2-40B4-BE49-F238E27FC236}">
                <a16:creationId xmlns:a16="http://schemas.microsoft.com/office/drawing/2014/main" id="{5FB6B8D4-6420-1BE9-4BE2-0973B86D1350}"/>
              </a:ext>
            </a:extLst>
          </p:cNvPr>
          <p:cNvSpPr/>
          <p:nvPr/>
        </p:nvSpPr>
        <p:spPr>
          <a:xfrm>
            <a:off x="3768437" y="2382983"/>
            <a:ext cx="5209309" cy="29007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0F455EE-BF37-07BE-7EBA-1E5690976F46}"/>
              </a:ext>
            </a:extLst>
          </p:cNvPr>
          <p:cNvSpPr txBox="1"/>
          <p:nvPr/>
        </p:nvSpPr>
        <p:spPr>
          <a:xfrm>
            <a:off x="5320145" y="3602182"/>
            <a:ext cx="2050473" cy="646331"/>
          </a:xfrm>
          <a:prstGeom prst="rect">
            <a:avLst/>
          </a:prstGeom>
          <a:noFill/>
        </p:spPr>
        <p:txBody>
          <a:bodyPr wrap="square" rtlCol="0">
            <a:spAutoFit/>
          </a:bodyPr>
          <a:lstStyle/>
          <a:p>
            <a:pPr algn="ctr"/>
            <a:r>
              <a:rPr lang="en-GB" dirty="0">
                <a:solidFill>
                  <a:schemeClr val="bg1"/>
                </a:solidFill>
              </a:rPr>
              <a:t>Placeholder</a:t>
            </a:r>
          </a:p>
          <a:p>
            <a:pPr algn="ctr"/>
            <a:r>
              <a:rPr lang="en-GB" dirty="0">
                <a:solidFill>
                  <a:schemeClr val="bg1"/>
                </a:solidFill>
              </a:rPr>
              <a:t>to to be revised</a:t>
            </a:r>
          </a:p>
        </p:txBody>
      </p:sp>
    </p:spTree>
    <p:extLst>
      <p:ext uri="{BB962C8B-B14F-4D97-AF65-F5344CB8AC3E}">
        <p14:creationId xmlns:p14="http://schemas.microsoft.com/office/powerpoint/2010/main" val="39678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4D409-F8C2-7ABC-1259-32963D913563}"/>
              </a:ext>
            </a:extLst>
          </p:cNvPr>
          <p:cNvSpPr>
            <a:spLocks noGrp="1"/>
          </p:cNvSpPr>
          <p:nvPr>
            <p:ph type="title"/>
          </p:nvPr>
        </p:nvSpPr>
        <p:spPr>
          <a:xfrm>
            <a:off x="838200" y="337416"/>
            <a:ext cx="10515600" cy="1325563"/>
          </a:xfrm>
        </p:spPr>
        <p:txBody>
          <a:bodyPr/>
          <a:lstStyle/>
          <a:p>
            <a:r>
              <a:rPr lang="pt-BR" dirty="0"/>
              <a:t>Preparação da segunda ronda de ofertas
</a:t>
            </a:r>
            <a:endParaRPr lang="en-GB" dirty="0"/>
          </a:p>
        </p:txBody>
      </p:sp>
      <p:sp>
        <p:nvSpPr>
          <p:cNvPr id="8" name="Content Placeholder 7">
            <a:extLst>
              <a:ext uri="{FF2B5EF4-FFF2-40B4-BE49-F238E27FC236}">
                <a16:creationId xmlns:a16="http://schemas.microsoft.com/office/drawing/2014/main" id="{C3AFA722-E85B-1E29-8210-A77E8FEC6AD4}"/>
              </a:ext>
            </a:extLst>
          </p:cNvPr>
          <p:cNvSpPr>
            <a:spLocks noGrp="1"/>
          </p:cNvSpPr>
          <p:nvPr>
            <p:ph sz="half" idx="1"/>
          </p:nvPr>
        </p:nvSpPr>
        <p:spPr>
          <a:xfrm>
            <a:off x="838200" y="1825624"/>
            <a:ext cx="5181600" cy="3656219"/>
          </a:xfrm>
        </p:spPr>
        <p:txBody>
          <a:bodyPr>
            <a:noAutofit/>
          </a:bodyPr>
          <a:lstStyle/>
          <a:p>
            <a:pPr>
              <a:spcAft>
                <a:spcPts val="1200"/>
              </a:spcAft>
              <a:buFont typeface="Wingdings" panose="05000000000000000000" pitchFamily="2" charset="2"/>
              <a:buChar char="ü"/>
            </a:pPr>
            <a:r>
              <a:rPr lang="pt-BR" sz="2700" dirty="0"/>
              <a:t>Decisão da CMT em 2021 de preparar a segunda ronda de negociações
Adopção de directrizes de negociação
Elaboração de estudos sectoriais
Seminários nacionais de consulta</a:t>
            </a:r>
            <a:endParaRPr lang="en-GB" sz="2700" dirty="0"/>
          </a:p>
        </p:txBody>
      </p:sp>
      <p:sp>
        <p:nvSpPr>
          <p:cNvPr id="9" name="Content Placeholder 8">
            <a:extLst>
              <a:ext uri="{FF2B5EF4-FFF2-40B4-BE49-F238E27FC236}">
                <a16:creationId xmlns:a16="http://schemas.microsoft.com/office/drawing/2014/main" id="{445E5339-0A6B-63B4-7AB0-C6C4655617B6}"/>
              </a:ext>
            </a:extLst>
          </p:cNvPr>
          <p:cNvSpPr>
            <a:spLocks noGrp="1"/>
          </p:cNvSpPr>
          <p:nvPr>
            <p:ph sz="half" idx="2"/>
          </p:nvPr>
        </p:nvSpPr>
        <p:spPr>
          <a:xfrm>
            <a:off x="6172200" y="1908279"/>
            <a:ext cx="5461000" cy="3162958"/>
          </a:xfrm>
        </p:spPr>
        <p:txBody>
          <a:bodyPr>
            <a:normAutofit fontScale="85000" lnSpcReduction="20000"/>
          </a:bodyPr>
          <a:lstStyle/>
          <a:p>
            <a:pPr marL="0" indent="0">
              <a:buNone/>
            </a:pPr>
            <a:r>
              <a:rPr lang="pt-BR" dirty="0"/>
              <a:t>MAS
</a:t>
            </a:r>
          </a:p>
          <a:p>
            <a:pPr>
              <a:buFont typeface="Wingdings" panose="05000000000000000000" pitchFamily="2" charset="2"/>
              <a:buChar char="Ø"/>
            </a:pPr>
            <a:r>
              <a:rPr lang="pt-BR" dirty="0"/>
              <a:t>As negociações só começam realmente com ofertas e pedidos iniciais
Alguns compromissos devem ser incluídos – OMC, AfCFTA, primeira ronda da SADC
Outros compromissos carecem de consideração a </a:t>
            </a:r>
            <a:r>
              <a:rPr lang="pt-BR" u="sng" dirty="0"/>
              <a:t>nível nacional</a:t>
            </a:r>
            <a:endParaRPr lang="en-GB" dirty="0"/>
          </a:p>
          <a:p>
            <a:pPr>
              <a:lnSpc>
                <a:spcPct val="110000"/>
              </a:lnSpc>
              <a:buFont typeface="Wingdings" panose="05000000000000000000" pitchFamily="2" charset="2"/>
              <a:buChar char="Ø"/>
            </a:pPr>
            <a:endParaRPr lang="en-GB" u="sng" dirty="0"/>
          </a:p>
          <a:p>
            <a:pPr marL="0" indent="0">
              <a:buNone/>
            </a:pPr>
            <a:endParaRPr lang="en-GB" dirty="0"/>
          </a:p>
        </p:txBody>
      </p:sp>
      <p:sp>
        <p:nvSpPr>
          <p:cNvPr id="10" name="TextBox 9">
            <a:extLst>
              <a:ext uri="{FF2B5EF4-FFF2-40B4-BE49-F238E27FC236}">
                <a16:creationId xmlns:a16="http://schemas.microsoft.com/office/drawing/2014/main" id="{A7BDF1AF-C68A-45C8-5E2E-7F0CFEB807BF}"/>
              </a:ext>
            </a:extLst>
          </p:cNvPr>
          <p:cNvSpPr txBox="1"/>
          <p:nvPr/>
        </p:nvSpPr>
        <p:spPr>
          <a:xfrm>
            <a:off x="2078180" y="5481844"/>
            <a:ext cx="7647709" cy="1200329"/>
          </a:xfrm>
          <a:prstGeom prst="rect">
            <a:avLst/>
          </a:prstGeom>
          <a:noFill/>
        </p:spPr>
        <p:txBody>
          <a:bodyPr wrap="square" rtlCol="0">
            <a:spAutoFit/>
          </a:bodyPr>
          <a:lstStyle/>
          <a:p>
            <a:pPr algn="ctr"/>
            <a:r>
              <a:rPr lang="en-GB" sz="3600" dirty="0"/>
              <a:t>ENT</a:t>
            </a:r>
            <a:r>
              <a:rPr lang="en-GB" sz="3600" b="1" dirty="0">
                <a:latin typeface="Calibri Light" panose="020F0302020204030204" pitchFamily="34" charset="0"/>
                <a:cs typeface="Calibri Light" panose="020F0302020204030204" pitchFamily="34" charset="0"/>
              </a:rPr>
              <a:t>ÃO</a:t>
            </a:r>
            <a:r>
              <a:rPr lang="en-GB" sz="3600" dirty="0"/>
              <a:t> – </a:t>
            </a:r>
            <a:r>
              <a:rPr lang="en-GB" sz="3600" dirty="0" err="1"/>
              <a:t>por</a:t>
            </a:r>
            <a:r>
              <a:rPr lang="en-GB" sz="3600" dirty="0"/>
              <a:t> </a:t>
            </a:r>
            <a:r>
              <a:rPr lang="en-GB" sz="3600" dirty="0" err="1"/>
              <a:t>onde</a:t>
            </a:r>
            <a:r>
              <a:rPr lang="en-GB" sz="3600" dirty="0"/>
              <a:t> </a:t>
            </a:r>
            <a:r>
              <a:rPr lang="en-GB" sz="3600" dirty="0" err="1"/>
              <a:t>começar</a:t>
            </a:r>
            <a:r>
              <a:rPr lang="en-GB" sz="3600" dirty="0"/>
              <a:t>?
</a:t>
            </a:r>
          </a:p>
        </p:txBody>
      </p:sp>
    </p:spTree>
    <p:extLst>
      <p:ext uri="{BB962C8B-B14F-4D97-AF65-F5344CB8AC3E}">
        <p14:creationId xmlns:p14="http://schemas.microsoft.com/office/powerpoint/2010/main" val="2948923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CE073C-F9BC-B6BF-1EE6-48F904350C81}"/>
              </a:ext>
            </a:extLst>
          </p:cNvPr>
          <p:cNvSpPr>
            <a:spLocks noGrp="1"/>
          </p:cNvSpPr>
          <p:nvPr>
            <p:ph type="title"/>
          </p:nvPr>
        </p:nvSpPr>
        <p:spPr/>
        <p:txBody>
          <a:bodyPr>
            <a:normAutofit/>
          </a:bodyPr>
          <a:lstStyle/>
          <a:p>
            <a:r>
              <a:rPr lang="en-GB" dirty="0"/>
              <a:t>Overview of existing GATS, SADC and AfCFTA commitments – business services</a:t>
            </a:r>
          </a:p>
        </p:txBody>
      </p:sp>
      <p:graphicFrame>
        <p:nvGraphicFramePr>
          <p:cNvPr id="10" name="Table 10">
            <a:extLst>
              <a:ext uri="{FF2B5EF4-FFF2-40B4-BE49-F238E27FC236}">
                <a16:creationId xmlns:a16="http://schemas.microsoft.com/office/drawing/2014/main" id="{47DAA314-346C-6ACF-947D-466323970450}"/>
              </a:ext>
            </a:extLst>
          </p:cNvPr>
          <p:cNvGraphicFramePr>
            <a:graphicFrameLocks noGrp="1"/>
          </p:cNvGraphicFramePr>
          <p:nvPr>
            <p:ph idx="1"/>
          </p:nvPr>
        </p:nvGraphicFramePr>
        <p:xfrm>
          <a:off x="838200" y="1825624"/>
          <a:ext cx="10515598" cy="4746625"/>
        </p:xfrm>
        <a:graphic>
          <a:graphicData uri="http://schemas.openxmlformats.org/drawingml/2006/table">
            <a:tbl>
              <a:tblPr firstRow="1" bandRow="1">
                <a:tableStyleId>{5C22544A-7EE6-4342-B048-85BDC9FD1C3A}</a:tableStyleId>
              </a:tblPr>
              <a:tblGrid>
                <a:gridCol w="1544783">
                  <a:extLst>
                    <a:ext uri="{9D8B030D-6E8A-4147-A177-3AD203B41FA5}">
                      <a16:colId xmlns:a16="http://schemas.microsoft.com/office/drawing/2014/main" val="2055580692"/>
                    </a:ext>
                  </a:extLst>
                </a:gridCol>
                <a:gridCol w="527695">
                  <a:extLst>
                    <a:ext uri="{9D8B030D-6E8A-4147-A177-3AD203B41FA5}">
                      <a16:colId xmlns:a16="http://schemas.microsoft.com/office/drawing/2014/main" val="966615023"/>
                    </a:ext>
                  </a:extLst>
                </a:gridCol>
                <a:gridCol w="527695">
                  <a:extLst>
                    <a:ext uri="{9D8B030D-6E8A-4147-A177-3AD203B41FA5}">
                      <a16:colId xmlns:a16="http://schemas.microsoft.com/office/drawing/2014/main" val="2941049105"/>
                    </a:ext>
                  </a:extLst>
                </a:gridCol>
                <a:gridCol w="527695">
                  <a:extLst>
                    <a:ext uri="{9D8B030D-6E8A-4147-A177-3AD203B41FA5}">
                      <a16:colId xmlns:a16="http://schemas.microsoft.com/office/drawing/2014/main" val="481651026"/>
                    </a:ext>
                  </a:extLst>
                </a:gridCol>
                <a:gridCol w="527695">
                  <a:extLst>
                    <a:ext uri="{9D8B030D-6E8A-4147-A177-3AD203B41FA5}">
                      <a16:colId xmlns:a16="http://schemas.microsoft.com/office/drawing/2014/main" val="1863964500"/>
                    </a:ext>
                  </a:extLst>
                </a:gridCol>
                <a:gridCol w="527695">
                  <a:extLst>
                    <a:ext uri="{9D8B030D-6E8A-4147-A177-3AD203B41FA5}">
                      <a16:colId xmlns:a16="http://schemas.microsoft.com/office/drawing/2014/main" val="3982136276"/>
                    </a:ext>
                  </a:extLst>
                </a:gridCol>
                <a:gridCol w="527695">
                  <a:extLst>
                    <a:ext uri="{9D8B030D-6E8A-4147-A177-3AD203B41FA5}">
                      <a16:colId xmlns:a16="http://schemas.microsoft.com/office/drawing/2014/main" val="204102684"/>
                    </a:ext>
                  </a:extLst>
                </a:gridCol>
                <a:gridCol w="527695">
                  <a:extLst>
                    <a:ext uri="{9D8B030D-6E8A-4147-A177-3AD203B41FA5}">
                      <a16:colId xmlns:a16="http://schemas.microsoft.com/office/drawing/2014/main" val="554862107"/>
                    </a:ext>
                  </a:extLst>
                </a:gridCol>
                <a:gridCol w="527695">
                  <a:extLst>
                    <a:ext uri="{9D8B030D-6E8A-4147-A177-3AD203B41FA5}">
                      <a16:colId xmlns:a16="http://schemas.microsoft.com/office/drawing/2014/main" val="3934264890"/>
                    </a:ext>
                  </a:extLst>
                </a:gridCol>
                <a:gridCol w="527695">
                  <a:extLst>
                    <a:ext uri="{9D8B030D-6E8A-4147-A177-3AD203B41FA5}">
                      <a16:colId xmlns:a16="http://schemas.microsoft.com/office/drawing/2014/main" val="380586872"/>
                    </a:ext>
                  </a:extLst>
                </a:gridCol>
                <a:gridCol w="527695">
                  <a:extLst>
                    <a:ext uri="{9D8B030D-6E8A-4147-A177-3AD203B41FA5}">
                      <a16:colId xmlns:a16="http://schemas.microsoft.com/office/drawing/2014/main" val="1111304460"/>
                    </a:ext>
                  </a:extLst>
                </a:gridCol>
                <a:gridCol w="527695">
                  <a:extLst>
                    <a:ext uri="{9D8B030D-6E8A-4147-A177-3AD203B41FA5}">
                      <a16:colId xmlns:a16="http://schemas.microsoft.com/office/drawing/2014/main" val="4064526109"/>
                    </a:ext>
                  </a:extLst>
                </a:gridCol>
                <a:gridCol w="527695">
                  <a:extLst>
                    <a:ext uri="{9D8B030D-6E8A-4147-A177-3AD203B41FA5}">
                      <a16:colId xmlns:a16="http://schemas.microsoft.com/office/drawing/2014/main" val="3248809651"/>
                    </a:ext>
                  </a:extLst>
                </a:gridCol>
                <a:gridCol w="527695">
                  <a:extLst>
                    <a:ext uri="{9D8B030D-6E8A-4147-A177-3AD203B41FA5}">
                      <a16:colId xmlns:a16="http://schemas.microsoft.com/office/drawing/2014/main" val="3535333094"/>
                    </a:ext>
                  </a:extLst>
                </a:gridCol>
                <a:gridCol w="527695">
                  <a:extLst>
                    <a:ext uri="{9D8B030D-6E8A-4147-A177-3AD203B41FA5}">
                      <a16:colId xmlns:a16="http://schemas.microsoft.com/office/drawing/2014/main" val="2288734770"/>
                    </a:ext>
                  </a:extLst>
                </a:gridCol>
                <a:gridCol w="527695">
                  <a:extLst>
                    <a:ext uri="{9D8B030D-6E8A-4147-A177-3AD203B41FA5}">
                      <a16:colId xmlns:a16="http://schemas.microsoft.com/office/drawing/2014/main" val="1627937974"/>
                    </a:ext>
                  </a:extLst>
                </a:gridCol>
                <a:gridCol w="527695">
                  <a:extLst>
                    <a:ext uri="{9D8B030D-6E8A-4147-A177-3AD203B41FA5}">
                      <a16:colId xmlns:a16="http://schemas.microsoft.com/office/drawing/2014/main" val="1357956111"/>
                    </a:ext>
                  </a:extLst>
                </a:gridCol>
                <a:gridCol w="527695">
                  <a:extLst>
                    <a:ext uri="{9D8B030D-6E8A-4147-A177-3AD203B41FA5}">
                      <a16:colId xmlns:a16="http://schemas.microsoft.com/office/drawing/2014/main" val="2326094508"/>
                    </a:ext>
                  </a:extLst>
                </a:gridCol>
              </a:tblGrid>
              <a:tr h="631825">
                <a:tc>
                  <a:txBody>
                    <a:bodyPr/>
                    <a:lstStyle/>
                    <a:p>
                      <a:r>
                        <a:rPr lang="en-GB" b="1">
                          <a:latin typeface="Arial Narrow" panose="020B0606020202030204" pitchFamily="34" charset="0"/>
                        </a:rPr>
                        <a:t>Main</a:t>
                      </a:r>
                    </a:p>
                    <a:p>
                      <a:r>
                        <a:rPr lang="en-GB" b="1">
                          <a:latin typeface="Arial Narrow" panose="020B0606020202030204" pitchFamily="34" charset="0"/>
                        </a:rPr>
                        <a:t>Sectors</a:t>
                      </a:r>
                      <a:endParaRPr lang="en-GB" b="1" dirty="0">
                        <a:latin typeface="Arial Narrow" panose="020B0606020202030204" pitchFamily="34" charset="0"/>
                      </a:endParaRPr>
                    </a:p>
                  </a:txBody>
                  <a:tcPr/>
                </a:tc>
                <a:tc>
                  <a:txBody>
                    <a:bodyPr/>
                    <a:lstStyle/>
                    <a:p>
                      <a:pPr algn="ctr"/>
                      <a:r>
                        <a:rPr lang="en-GB" sz="1200" b="1" dirty="0">
                          <a:latin typeface="Arial Narrow" panose="020B0606020202030204" pitchFamily="34" charset="0"/>
                        </a:rPr>
                        <a:t>Tot</a:t>
                      </a:r>
                    </a:p>
                  </a:txBody>
                  <a:tcPr anchor="ctr"/>
                </a:tc>
                <a:tc>
                  <a:txBody>
                    <a:bodyPr/>
                    <a:lstStyle/>
                    <a:p>
                      <a:pPr algn="ctr"/>
                      <a:r>
                        <a:rPr lang="en-GB" sz="1200" dirty="0">
                          <a:latin typeface="Arial Narrow" panose="020B0606020202030204" pitchFamily="34" charset="0"/>
                        </a:rPr>
                        <a:t>AGO</a:t>
                      </a:r>
                    </a:p>
                  </a:txBody>
                  <a:tcPr anchor="ctr"/>
                </a:tc>
                <a:tc>
                  <a:txBody>
                    <a:bodyPr/>
                    <a:lstStyle/>
                    <a:p>
                      <a:pPr algn="ctr"/>
                      <a:r>
                        <a:rPr lang="en-GB" sz="1200" dirty="0">
                          <a:latin typeface="Arial Narrow" panose="020B0606020202030204" pitchFamily="34" charset="0"/>
                        </a:rPr>
                        <a:t>BWA</a:t>
                      </a:r>
                    </a:p>
                  </a:txBody>
                  <a:tcPr anchor="ctr"/>
                </a:tc>
                <a:tc>
                  <a:txBody>
                    <a:bodyPr/>
                    <a:lstStyle/>
                    <a:p>
                      <a:pPr algn="ctr"/>
                      <a:r>
                        <a:rPr lang="en-GB" sz="1200" dirty="0">
                          <a:latin typeface="Arial Narrow" panose="020B0606020202030204" pitchFamily="34" charset="0"/>
                        </a:rPr>
                        <a:t>COM</a:t>
                      </a:r>
                    </a:p>
                    <a:p>
                      <a:pPr algn="ctr"/>
                      <a:r>
                        <a:rPr lang="en-GB" sz="1200" dirty="0">
                          <a:latin typeface="Arial Narrow" panose="020B0606020202030204" pitchFamily="34" charset="0"/>
                        </a:rPr>
                        <a:t>(</a:t>
                      </a:r>
                      <a:r>
                        <a:rPr lang="en-GB" sz="1200" dirty="0" err="1">
                          <a:latin typeface="Arial Narrow" panose="020B0606020202030204" pitchFamily="34" charset="0"/>
                        </a:rPr>
                        <a:t>Acc</a:t>
                      </a:r>
                      <a:r>
                        <a:rPr lang="en-GB" sz="1200" dirty="0">
                          <a:latin typeface="Arial Narrow" panose="020B0606020202030204" pitchFamily="34" charset="0"/>
                        </a:rPr>
                        <a:t>)</a:t>
                      </a:r>
                    </a:p>
                  </a:txBody>
                  <a:tcPr anchor="ctr"/>
                </a:tc>
                <a:tc>
                  <a:txBody>
                    <a:bodyPr/>
                    <a:lstStyle/>
                    <a:p>
                      <a:pPr algn="ctr"/>
                      <a:r>
                        <a:rPr lang="en-GB" sz="1200" dirty="0">
                          <a:latin typeface="Arial Narrow" panose="020B0606020202030204" pitchFamily="34" charset="0"/>
                        </a:rPr>
                        <a:t>DRC</a:t>
                      </a:r>
                    </a:p>
                  </a:txBody>
                  <a:tcPr anchor="ctr"/>
                </a:tc>
                <a:tc>
                  <a:txBody>
                    <a:bodyPr/>
                    <a:lstStyle/>
                    <a:p>
                      <a:pPr algn="ctr"/>
                      <a:r>
                        <a:rPr lang="en-GB" sz="1200" dirty="0">
                          <a:latin typeface="Arial Narrow" panose="020B0606020202030204" pitchFamily="34" charset="0"/>
                        </a:rPr>
                        <a:t>ESW</a:t>
                      </a:r>
                    </a:p>
                  </a:txBody>
                  <a:tcPr anchor="ctr"/>
                </a:tc>
                <a:tc>
                  <a:txBody>
                    <a:bodyPr/>
                    <a:lstStyle/>
                    <a:p>
                      <a:pPr algn="ctr"/>
                      <a:r>
                        <a:rPr lang="en-GB" sz="1200" dirty="0">
                          <a:latin typeface="Arial Narrow" panose="020B0606020202030204" pitchFamily="34" charset="0"/>
                        </a:rPr>
                        <a:t>LSO</a:t>
                      </a:r>
                    </a:p>
                  </a:txBody>
                  <a:tcPr anchor="ctr"/>
                </a:tc>
                <a:tc>
                  <a:txBody>
                    <a:bodyPr/>
                    <a:lstStyle/>
                    <a:p>
                      <a:pPr algn="ctr"/>
                      <a:r>
                        <a:rPr lang="en-GB" sz="1200" dirty="0">
                          <a:latin typeface="Arial Narrow" panose="020B0606020202030204" pitchFamily="34" charset="0"/>
                        </a:rPr>
                        <a:t>MDG</a:t>
                      </a:r>
                    </a:p>
                  </a:txBody>
                  <a:tcPr anchor="ctr"/>
                </a:tc>
                <a:tc>
                  <a:txBody>
                    <a:bodyPr/>
                    <a:lstStyle/>
                    <a:p>
                      <a:pPr algn="ctr"/>
                      <a:r>
                        <a:rPr lang="en-GB" sz="1200" dirty="0">
                          <a:latin typeface="Arial Narrow" panose="020B0606020202030204" pitchFamily="34" charset="0"/>
                        </a:rPr>
                        <a:t>MOZ</a:t>
                      </a:r>
                    </a:p>
                  </a:txBody>
                  <a:tcPr anchor="ctr"/>
                </a:tc>
                <a:tc>
                  <a:txBody>
                    <a:bodyPr/>
                    <a:lstStyle/>
                    <a:p>
                      <a:pPr algn="ctr"/>
                      <a:r>
                        <a:rPr lang="en-GB" sz="1200" dirty="0">
                          <a:latin typeface="Arial Narrow" panose="020B0606020202030204" pitchFamily="34" charset="0"/>
                        </a:rPr>
                        <a:t>MUS</a:t>
                      </a:r>
                    </a:p>
                  </a:txBody>
                  <a:tcPr anchor="ctr"/>
                </a:tc>
                <a:tc>
                  <a:txBody>
                    <a:bodyPr/>
                    <a:lstStyle/>
                    <a:p>
                      <a:pPr algn="ctr"/>
                      <a:r>
                        <a:rPr lang="en-GB" sz="1200" dirty="0">
                          <a:latin typeface="Arial Narrow" panose="020B0606020202030204" pitchFamily="34" charset="0"/>
                        </a:rPr>
                        <a:t>MWI</a:t>
                      </a:r>
                    </a:p>
                  </a:txBody>
                  <a:tcPr anchor="ctr"/>
                </a:tc>
                <a:tc>
                  <a:txBody>
                    <a:bodyPr/>
                    <a:lstStyle/>
                    <a:p>
                      <a:pPr algn="ctr"/>
                      <a:r>
                        <a:rPr lang="en-GB" sz="1200" dirty="0">
                          <a:latin typeface="Arial Narrow" panose="020B0606020202030204" pitchFamily="34" charset="0"/>
                        </a:rPr>
                        <a:t>NAM</a:t>
                      </a:r>
                    </a:p>
                  </a:txBody>
                  <a:tcPr anchor="ctr"/>
                </a:tc>
                <a:tc>
                  <a:txBody>
                    <a:bodyPr/>
                    <a:lstStyle/>
                    <a:p>
                      <a:pPr algn="ctr"/>
                      <a:r>
                        <a:rPr lang="en-GB" sz="1200" dirty="0">
                          <a:latin typeface="Arial Narrow" panose="020B0606020202030204" pitchFamily="34" charset="0"/>
                        </a:rPr>
                        <a:t>SYC</a:t>
                      </a:r>
                    </a:p>
                  </a:txBody>
                  <a:tcPr anchor="ctr"/>
                </a:tc>
                <a:tc>
                  <a:txBody>
                    <a:bodyPr/>
                    <a:lstStyle/>
                    <a:p>
                      <a:pPr algn="ctr"/>
                      <a:r>
                        <a:rPr lang="en-GB" sz="1200" dirty="0">
                          <a:latin typeface="Arial Narrow" panose="020B0606020202030204" pitchFamily="34" charset="0"/>
                        </a:rPr>
                        <a:t>TZA</a:t>
                      </a:r>
                    </a:p>
                  </a:txBody>
                  <a:tcPr anchor="ctr"/>
                </a:tc>
                <a:tc>
                  <a:txBody>
                    <a:bodyPr/>
                    <a:lstStyle/>
                    <a:p>
                      <a:pPr algn="ctr"/>
                      <a:r>
                        <a:rPr lang="en-GB" sz="1200" dirty="0">
                          <a:latin typeface="Arial Narrow" panose="020B0606020202030204" pitchFamily="34" charset="0"/>
                        </a:rPr>
                        <a:t>ZAF</a:t>
                      </a:r>
                    </a:p>
                  </a:txBody>
                  <a:tcPr anchor="ctr"/>
                </a:tc>
                <a:tc>
                  <a:txBody>
                    <a:bodyPr/>
                    <a:lstStyle/>
                    <a:p>
                      <a:pPr algn="ctr"/>
                      <a:r>
                        <a:rPr lang="en-GB" sz="1200" dirty="0">
                          <a:latin typeface="Arial Narrow" panose="020B0606020202030204" pitchFamily="34" charset="0"/>
                        </a:rPr>
                        <a:t>ZMB</a:t>
                      </a:r>
                    </a:p>
                  </a:txBody>
                  <a:tcPr anchor="ctr"/>
                </a:tc>
                <a:tc>
                  <a:txBody>
                    <a:bodyPr/>
                    <a:lstStyle/>
                    <a:p>
                      <a:pPr algn="ctr"/>
                      <a:r>
                        <a:rPr lang="en-GB" sz="1200" dirty="0">
                          <a:latin typeface="Arial Narrow" panose="020B0606020202030204" pitchFamily="34" charset="0"/>
                        </a:rPr>
                        <a:t>ZWE</a:t>
                      </a:r>
                    </a:p>
                  </a:txBody>
                  <a:tcPr anchor="ctr"/>
                </a:tc>
                <a:extLst>
                  <a:ext uri="{0D108BD9-81ED-4DB2-BD59-A6C34878D82A}">
                    <a16:rowId xmlns:a16="http://schemas.microsoft.com/office/drawing/2014/main" val="750933141"/>
                  </a:ext>
                </a:extLst>
              </a:tr>
              <a:tr h="631825">
                <a:tc>
                  <a:txBody>
                    <a:bodyPr/>
                    <a:lstStyle/>
                    <a:p>
                      <a:r>
                        <a:rPr lang="en-GB" b="1" dirty="0">
                          <a:latin typeface="Arial Narrow" panose="020B0606020202030204" pitchFamily="34" charset="0"/>
                        </a:rPr>
                        <a:t>Professional services</a:t>
                      </a:r>
                    </a:p>
                  </a:txBody>
                  <a:tcPr anchor="ctr"/>
                </a:tc>
                <a:tc>
                  <a:txBody>
                    <a:bodyPr/>
                    <a:lstStyle/>
                    <a:p>
                      <a:pPr algn="ctr"/>
                      <a:r>
                        <a:rPr lang="en-GB" b="1" dirty="0">
                          <a:latin typeface="Arial Narrow" panose="020B0606020202030204" pitchFamily="34" charset="0"/>
                        </a:rPr>
                        <a:t>11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7</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031477577"/>
                  </a:ext>
                </a:extLst>
              </a:tr>
              <a:tr h="631825">
                <a:tc>
                  <a:txBody>
                    <a:bodyPr/>
                    <a:lstStyle/>
                    <a:p>
                      <a:r>
                        <a:rPr lang="en-GB" b="1" dirty="0">
                          <a:latin typeface="Arial Narrow" panose="020B0606020202030204" pitchFamily="34" charset="0"/>
                        </a:rPr>
                        <a:t>Computer/IT services</a:t>
                      </a:r>
                    </a:p>
                  </a:txBody>
                  <a:tcPr anchor="ct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2373182631"/>
                  </a:ext>
                </a:extLst>
              </a:tr>
              <a:tr h="631825">
                <a:tc>
                  <a:txBody>
                    <a:bodyPr/>
                    <a:lstStyle/>
                    <a:p>
                      <a:r>
                        <a:rPr lang="en-GB" b="1" dirty="0">
                          <a:latin typeface="Arial Narrow" panose="020B0606020202030204" pitchFamily="34" charset="0"/>
                        </a:rPr>
                        <a:t>R&amp;D services</a:t>
                      </a:r>
                    </a:p>
                  </a:txBody>
                  <a:tcPr anchor="ctr"/>
                </a:tc>
                <a:tc>
                  <a:txBody>
                    <a:bodyPr/>
                    <a:lstStyle/>
                    <a:p>
                      <a:pPr algn="ctr"/>
                      <a:r>
                        <a:rPr lang="en-GB" b="1"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702444331"/>
                  </a:ext>
                </a:extLst>
              </a:tr>
              <a:tr h="631825">
                <a:tc>
                  <a:txBody>
                    <a:bodyPr/>
                    <a:lstStyle/>
                    <a:p>
                      <a:r>
                        <a:rPr lang="en-GB" b="1" dirty="0">
                          <a:latin typeface="Arial Narrow" panose="020B0606020202030204" pitchFamily="34" charset="0"/>
                        </a:rPr>
                        <a:t>Real estate services</a:t>
                      </a:r>
                    </a:p>
                  </a:txBody>
                  <a:tcPr anchor="ctr"/>
                </a:tc>
                <a:tc>
                  <a:txBody>
                    <a:bodyPr/>
                    <a:lstStyle/>
                    <a:p>
                      <a:pPr algn="ctr"/>
                      <a:r>
                        <a:rPr lang="en-GB" b="1"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374385724"/>
                  </a:ext>
                </a:extLst>
              </a:tr>
              <a:tr h="631825">
                <a:tc>
                  <a:txBody>
                    <a:bodyPr/>
                    <a:lstStyle/>
                    <a:p>
                      <a:r>
                        <a:rPr lang="en-GB" b="1" dirty="0">
                          <a:latin typeface="Arial Narrow" panose="020B0606020202030204" pitchFamily="34" charset="0"/>
                        </a:rPr>
                        <a:t>Rental/leasing </a:t>
                      </a:r>
                    </a:p>
                    <a:p>
                      <a:r>
                        <a:rPr lang="en-GB" b="1" dirty="0">
                          <a:latin typeface="Arial Narrow" panose="020B0606020202030204" pitchFamily="34" charset="0"/>
                        </a:rPr>
                        <a:t>services</a:t>
                      </a:r>
                    </a:p>
                  </a:txBody>
                  <a:tcPr anchor="ct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397096410"/>
                  </a:ext>
                </a:extLst>
              </a:tr>
              <a:tr h="631825">
                <a:tc>
                  <a:txBody>
                    <a:bodyPr/>
                    <a:lstStyle/>
                    <a:p>
                      <a:r>
                        <a:rPr lang="en-GB" b="1" dirty="0">
                          <a:latin typeface="Arial Narrow" panose="020B0606020202030204" pitchFamily="34" charset="0"/>
                        </a:rPr>
                        <a:t>Other business services</a:t>
                      </a:r>
                    </a:p>
                  </a:txBody>
                  <a:tcPr anchor="ctr"/>
                </a:tc>
                <a:tc>
                  <a:txBody>
                    <a:bodyPr/>
                    <a:lstStyle/>
                    <a:p>
                      <a:pPr algn="ctr"/>
                      <a:r>
                        <a:rPr lang="en-GB" b="1" dirty="0">
                          <a:latin typeface="Arial Narrow" panose="020B0606020202030204" pitchFamily="34" charset="0"/>
                        </a:rPr>
                        <a:t>20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14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8</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15</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332063569"/>
                  </a:ext>
                </a:extLst>
              </a:tr>
            </a:tbl>
          </a:graphicData>
        </a:graphic>
      </p:graphicFrame>
      <p:sp>
        <p:nvSpPr>
          <p:cNvPr id="2" name="Explosion: 14 Points 1">
            <a:extLst>
              <a:ext uri="{FF2B5EF4-FFF2-40B4-BE49-F238E27FC236}">
                <a16:creationId xmlns:a16="http://schemas.microsoft.com/office/drawing/2014/main" id="{FF159253-41C3-BEFB-5C8B-6D08F5EDBE4C}"/>
              </a:ext>
            </a:extLst>
          </p:cNvPr>
          <p:cNvSpPr/>
          <p:nvPr/>
        </p:nvSpPr>
        <p:spPr>
          <a:xfrm>
            <a:off x="3768437" y="2382983"/>
            <a:ext cx="5209309" cy="29007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5DE221D-633D-2138-D082-CFAD96258419}"/>
              </a:ext>
            </a:extLst>
          </p:cNvPr>
          <p:cNvSpPr txBox="1"/>
          <p:nvPr/>
        </p:nvSpPr>
        <p:spPr>
          <a:xfrm>
            <a:off x="5320145" y="3602182"/>
            <a:ext cx="2050473" cy="646331"/>
          </a:xfrm>
          <a:prstGeom prst="rect">
            <a:avLst/>
          </a:prstGeom>
          <a:noFill/>
        </p:spPr>
        <p:txBody>
          <a:bodyPr wrap="square" rtlCol="0">
            <a:spAutoFit/>
          </a:bodyPr>
          <a:lstStyle/>
          <a:p>
            <a:pPr algn="ctr"/>
            <a:r>
              <a:rPr lang="en-GB" dirty="0">
                <a:solidFill>
                  <a:schemeClr val="bg1"/>
                </a:solidFill>
              </a:rPr>
              <a:t>Placeholder</a:t>
            </a:r>
          </a:p>
          <a:p>
            <a:pPr algn="ctr"/>
            <a:r>
              <a:rPr lang="en-GB" dirty="0">
                <a:solidFill>
                  <a:schemeClr val="bg1"/>
                </a:solidFill>
              </a:rPr>
              <a:t>to to be revised</a:t>
            </a:r>
          </a:p>
        </p:txBody>
      </p:sp>
    </p:spTree>
    <p:extLst>
      <p:ext uri="{BB962C8B-B14F-4D97-AF65-F5344CB8AC3E}">
        <p14:creationId xmlns:p14="http://schemas.microsoft.com/office/powerpoint/2010/main" val="2350238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CE073C-F9BC-B6BF-1EE6-48F904350C81}"/>
              </a:ext>
            </a:extLst>
          </p:cNvPr>
          <p:cNvSpPr>
            <a:spLocks noGrp="1"/>
          </p:cNvSpPr>
          <p:nvPr>
            <p:ph type="title"/>
          </p:nvPr>
        </p:nvSpPr>
        <p:spPr/>
        <p:txBody>
          <a:bodyPr>
            <a:noAutofit/>
          </a:bodyPr>
          <a:lstStyle/>
          <a:p>
            <a:r>
              <a:rPr lang="en-GB" sz="3200" dirty="0"/>
              <a:t>Overview of existing GATS, SADC and AfCFTA commitments – second round sectors excl. business services</a:t>
            </a:r>
          </a:p>
        </p:txBody>
      </p:sp>
      <p:graphicFrame>
        <p:nvGraphicFramePr>
          <p:cNvPr id="10" name="Table 10">
            <a:extLst>
              <a:ext uri="{FF2B5EF4-FFF2-40B4-BE49-F238E27FC236}">
                <a16:creationId xmlns:a16="http://schemas.microsoft.com/office/drawing/2014/main" id="{47DAA314-346C-6ACF-947D-466323970450}"/>
              </a:ext>
            </a:extLst>
          </p:cNvPr>
          <p:cNvGraphicFramePr>
            <a:graphicFrameLocks noGrp="1"/>
          </p:cNvGraphicFramePr>
          <p:nvPr>
            <p:ph idx="1"/>
          </p:nvPr>
        </p:nvGraphicFramePr>
        <p:xfrm>
          <a:off x="838200" y="1825624"/>
          <a:ext cx="10515598" cy="3840480"/>
        </p:xfrm>
        <a:graphic>
          <a:graphicData uri="http://schemas.openxmlformats.org/drawingml/2006/table">
            <a:tbl>
              <a:tblPr firstRow="1" bandRow="1">
                <a:tableStyleId>{5C22544A-7EE6-4342-B048-85BDC9FD1C3A}</a:tableStyleId>
              </a:tblPr>
              <a:tblGrid>
                <a:gridCol w="1544783">
                  <a:extLst>
                    <a:ext uri="{9D8B030D-6E8A-4147-A177-3AD203B41FA5}">
                      <a16:colId xmlns:a16="http://schemas.microsoft.com/office/drawing/2014/main" val="2055580692"/>
                    </a:ext>
                  </a:extLst>
                </a:gridCol>
                <a:gridCol w="527695">
                  <a:extLst>
                    <a:ext uri="{9D8B030D-6E8A-4147-A177-3AD203B41FA5}">
                      <a16:colId xmlns:a16="http://schemas.microsoft.com/office/drawing/2014/main" val="165523670"/>
                    </a:ext>
                  </a:extLst>
                </a:gridCol>
                <a:gridCol w="527695">
                  <a:extLst>
                    <a:ext uri="{9D8B030D-6E8A-4147-A177-3AD203B41FA5}">
                      <a16:colId xmlns:a16="http://schemas.microsoft.com/office/drawing/2014/main" val="2941049105"/>
                    </a:ext>
                  </a:extLst>
                </a:gridCol>
                <a:gridCol w="527695">
                  <a:extLst>
                    <a:ext uri="{9D8B030D-6E8A-4147-A177-3AD203B41FA5}">
                      <a16:colId xmlns:a16="http://schemas.microsoft.com/office/drawing/2014/main" val="481651026"/>
                    </a:ext>
                  </a:extLst>
                </a:gridCol>
                <a:gridCol w="527695">
                  <a:extLst>
                    <a:ext uri="{9D8B030D-6E8A-4147-A177-3AD203B41FA5}">
                      <a16:colId xmlns:a16="http://schemas.microsoft.com/office/drawing/2014/main" val="1863964500"/>
                    </a:ext>
                  </a:extLst>
                </a:gridCol>
                <a:gridCol w="527695">
                  <a:extLst>
                    <a:ext uri="{9D8B030D-6E8A-4147-A177-3AD203B41FA5}">
                      <a16:colId xmlns:a16="http://schemas.microsoft.com/office/drawing/2014/main" val="3982136276"/>
                    </a:ext>
                  </a:extLst>
                </a:gridCol>
                <a:gridCol w="527695">
                  <a:extLst>
                    <a:ext uri="{9D8B030D-6E8A-4147-A177-3AD203B41FA5}">
                      <a16:colId xmlns:a16="http://schemas.microsoft.com/office/drawing/2014/main" val="204102684"/>
                    </a:ext>
                  </a:extLst>
                </a:gridCol>
                <a:gridCol w="527695">
                  <a:extLst>
                    <a:ext uri="{9D8B030D-6E8A-4147-A177-3AD203B41FA5}">
                      <a16:colId xmlns:a16="http://schemas.microsoft.com/office/drawing/2014/main" val="554862107"/>
                    </a:ext>
                  </a:extLst>
                </a:gridCol>
                <a:gridCol w="527695">
                  <a:extLst>
                    <a:ext uri="{9D8B030D-6E8A-4147-A177-3AD203B41FA5}">
                      <a16:colId xmlns:a16="http://schemas.microsoft.com/office/drawing/2014/main" val="3934264890"/>
                    </a:ext>
                  </a:extLst>
                </a:gridCol>
                <a:gridCol w="527695">
                  <a:extLst>
                    <a:ext uri="{9D8B030D-6E8A-4147-A177-3AD203B41FA5}">
                      <a16:colId xmlns:a16="http://schemas.microsoft.com/office/drawing/2014/main" val="380586872"/>
                    </a:ext>
                  </a:extLst>
                </a:gridCol>
                <a:gridCol w="527695">
                  <a:extLst>
                    <a:ext uri="{9D8B030D-6E8A-4147-A177-3AD203B41FA5}">
                      <a16:colId xmlns:a16="http://schemas.microsoft.com/office/drawing/2014/main" val="1111304460"/>
                    </a:ext>
                  </a:extLst>
                </a:gridCol>
                <a:gridCol w="527695">
                  <a:extLst>
                    <a:ext uri="{9D8B030D-6E8A-4147-A177-3AD203B41FA5}">
                      <a16:colId xmlns:a16="http://schemas.microsoft.com/office/drawing/2014/main" val="4064526109"/>
                    </a:ext>
                  </a:extLst>
                </a:gridCol>
                <a:gridCol w="527695">
                  <a:extLst>
                    <a:ext uri="{9D8B030D-6E8A-4147-A177-3AD203B41FA5}">
                      <a16:colId xmlns:a16="http://schemas.microsoft.com/office/drawing/2014/main" val="3248809651"/>
                    </a:ext>
                  </a:extLst>
                </a:gridCol>
                <a:gridCol w="527695">
                  <a:extLst>
                    <a:ext uri="{9D8B030D-6E8A-4147-A177-3AD203B41FA5}">
                      <a16:colId xmlns:a16="http://schemas.microsoft.com/office/drawing/2014/main" val="3535333094"/>
                    </a:ext>
                  </a:extLst>
                </a:gridCol>
                <a:gridCol w="527695">
                  <a:extLst>
                    <a:ext uri="{9D8B030D-6E8A-4147-A177-3AD203B41FA5}">
                      <a16:colId xmlns:a16="http://schemas.microsoft.com/office/drawing/2014/main" val="2288734770"/>
                    </a:ext>
                  </a:extLst>
                </a:gridCol>
                <a:gridCol w="527695">
                  <a:extLst>
                    <a:ext uri="{9D8B030D-6E8A-4147-A177-3AD203B41FA5}">
                      <a16:colId xmlns:a16="http://schemas.microsoft.com/office/drawing/2014/main" val="1627937974"/>
                    </a:ext>
                  </a:extLst>
                </a:gridCol>
                <a:gridCol w="527695">
                  <a:extLst>
                    <a:ext uri="{9D8B030D-6E8A-4147-A177-3AD203B41FA5}">
                      <a16:colId xmlns:a16="http://schemas.microsoft.com/office/drawing/2014/main" val="1357956111"/>
                    </a:ext>
                  </a:extLst>
                </a:gridCol>
                <a:gridCol w="527695">
                  <a:extLst>
                    <a:ext uri="{9D8B030D-6E8A-4147-A177-3AD203B41FA5}">
                      <a16:colId xmlns:a16="http://schemas.microsoft.com/office/drawing/2014/main" val="2326094508"/>
                    </a:ext>
                  </a:extLst>
                </a:gridCol>
              </a:tblGrid>
              <a:tr h="631825">
                <a:tc>
                  <a:txBody>
                    <a:bodyPr/>
                    <a:lstStyle/>
                    <a:p>
                      <a:r>
                        <a:rPr lang="en-GB" b="1" dirty="0">
                          <a:latin typeface="Arial Narrow" panose="020B0606020202030204" pitchFamily="34" charset="0"/>
                        </a:rPr>
                        <a:t>Main</a:t>
                      </a:r>
                    </a:p>
                    <a:p>
                      <a:r>
                        <a:rPr lang="en-GB" b="1" dirty="0">
                          <a:latin typeface="Arial Narrow" panose="020B0606020202030204" pitchFamily="34" charset="0"/>
                        </a:rPr>
                        <a:t>Sectors</a:t>
                      </a:r>
                    </a:p>
                  </a:txBody>
                  <a:tcPr/>
                </a:tc>
                <a:tc>
                  <a:txBody>
                    <a:bodyPr/>
                    <a:lstStyle/>
                    <a:p>
                      <a:pPr algn="ctr"/>
                      <a:r>
                        <a:rPr lang="en-GB" sz="1200" b="1" dirty="0">
                          <a:latin typeface="Arial Narrow" panose="020B0606020202030204" pitchFamily="34" charset="0"/>
                        </a:rPr>
                        <a:t>Tot</a:t>
                      </a:r>
                    </a:p>
                  </a:txBody>
                  <a:tcPr anchor="ctr"/>
                </a:tc>
                <a:tc>
                  <a:txBody>
                    <a:bodyPr/>
                    <a:lstStyle/>
                    <a:p>
                      <a:pPr algn="ctr"/>
                      <a:r>
                        <a:rPr lang="en-GB" sz="1200" dirty="0">
                          <a:latin typeface="Arial Narrow" panose="020B0606020202030204" pitchFamily="34" charset="0"/>
                        </a:rPr>
                        <a:t>AGO</a:t>
                      </a:r>
                    </a:p>
                  </a:txBody>
                  <a:tcPr anchor="ctr"/>
                </a:tc>
                <a:tc>
                  <a:txBody>
                    <a:bodyPr/>
                    <a:lstStyle/>
                    <a:p>
                      <a:pPr algn="ctr"/>
                      <a:r>
                        <a:rPr lang="en-GB" sz="1200" dirty="0">
                          <a:latin typeface="Arial Narrow" panose="020B0606020202030204" pitchFamily="34" charset="0"/>
                        </a:rPr>
                        <a:t>BWA</a:t>
                      </a:r>
                    </a:p>
                  </a:txBody>
                  <a:tcPr anchor="ctr"/>
                </a:tc>
                <a:tc>
                  <a:txBody>
                    <a:bodyPr/>
                    <a:lstStyle/>
                    <a:p>
                      <a:pPr algn="ctr"/>
                      <a:r>
                        <a:rPr lang="en-GB" sz="1200" dirty="0">
                          <a:latin typeface="Arial Narrow" panose="020B0606020202030204" pitchFamily="34" charset="0"/>
                        </a:rPr>
                        <a:t>COM</a:t>
                      </a:r>
                    </a:p>
                    <a:p>
                      <a:pPr algn="ctr"/>
                      <a:r>
                        <a:rPr lang="en-GB" sz="1200" dirty="0">
                          <a:latin typeface="Arial Narrow" panose="020B0606020202030204" pitchFamily="34" charset="0"/>
                        </a:rPr>
                        <a:t>(</a:t>
                      </a:r>
                      <a:r>
                        <a:rPr lang="en-GB" sz="1200" dirty="0" err="1">
                          <a:latin typeface="Arial Narrow" panose="020B0606020202030204" pitchFamily="34" charset="0"/>
                        </a:rPr>
                        <a:t>Acc</a:t>
                      </a:r>
                      <a:r>
                        <a:rPr lang="en-GB" sz="1200" dirty="0">
                          <a:latin typeface="Arial Narrow" panose="020B0606020202030204" pitchFamily="34" charset="0"/>
                        </a:rPr>
                        <a:t>)</a:t>
                      </a:r>
                    </a:p>
                  </a:txBody>
                  <a:tcPr anchor="ctr"/>
                </a:tc>
                <a:tc>
                  <a:txBody>
                    <a:bodyPr/>
                    <a:lstStyle/>
                    <a:p>
                      <a:pPr algn="ctr"/>
                      <a:r>
                        <a:rPr lang="en-GB" sz="1200" dirty="0">
                          <a:latin typeface="Arial Narrow" panose="020B0606020202030204" pitchFamily="34" charset="0"/>
                        </a:rPr>
                        <a:t>DRC</a:t>
                      </a:r>
                    </a:p>
                  </a:txBody>
                  <a:tcPr anchor="ctr"/>
                </a:tc>
                <a:tc>
                  <a:txBody>
                    <a:bodyPr/>
                    <a:lstStyle/>
                    <a:p>
                      <a:pPr algn="ctr"/>
                      <a:r>
                        <a:rPr lang="en-GB" sz="1200" dirty="0">
                          <a:latin typeface="Arial Narrow" panose="020B0606020202030204" pitchFamily="34" charset="0"/>
                        </a:rPr>
                        <a:t>ESW</a:t>
                      </a:r>
                    </a:p>
                  </a:txBody>
                  <a:tcPr anchor="ctr"/>
                </a:tc>
                <a:tc>
                  <a:txBody>
                    <a:bodyPr/>
                    <a:lstStyle/>
                    <a:p>
                      <a:pPr algn="ctr"/>
                      <a:r>
                        <a:rPr lang="en-GB" sz="1200" dirty="0">
                          <a:latin typeface="Arial Narrow" panose="020B0606020202030204" pitchFamily="34" charset="0"/>
                        </a:rPr>
                        <a:t>LSO</a:t>
                      </a:r>
                    </a:p>
                  </a:txBody>
                  <a:tcPr anchor="ctr"/>
                </a:tc>
                <a:tc>
                  <a:txBody>
                    <a:bodyPr/>
                    <a:lstStyle/>
                    <a:p>
                      <a:pPr algn="ctr"/>
                      <a:r>
                        <a:rPr lang="en-GB" sz="1200" dirty="0">
                          <a:latin typeface="Arial Narrow" panose="020B0606020202030204" pitchFamily="34" charset="0"/>
                        </a:rPr>
                        <a:t>MDG</a:t>
                      </a:r>
                    </a:p>
                  </a:txBody>
                  <a:tcPr anchor="ctr"/>
                </a:tc>
                <a:tc>
                  <a:txBody>
                    <a:bodyPr/>
                    <a:lstStyle/>
                    <a:p>
                      <a:pPr algn="ctr"/>
                      <a:r>
                        <a:rPr lang="en-GB" sz="1200" dirty="0">
                          <a:latin typeface="Arial Narrow" panose="020B0606020202030204" pitchFamily="34" charset="0"/>
                        </a:rPr>
                        <a:t>MOZ</a:t>
                      </a:r>
                    </a:p>
                  </a:txBody>
                  <a:tcPr anchor="ctr"/>
                </a:tc>
                <a:tc>
                  <a:txBody>
                    <a:bodyPr/>
                    <a:lstStyle/>
                    <a:p>
                      <a:pPr algn="ctr"/>
                      <a:r>
                        <a:rPr lang="en-GB" sz="1200" dirty="0">
                          <a:latin typeface="Arial Narrow" panose="020B0606020202030204" pitchFamily="34" charset="0"/>
                        </a:rPr>
                        <a:t>MUS</a:t>
                      </a:r>
                    </a:p>
                  </a:txBody>
                  <a:tcPr anchor="ctr"/>
                </a:tc>
                <a:tc>
                  <a:txBody>
                    <a:bodyPr/>
                    <a:lstStyle/>
                    <a:p>
                      <a:pPr algn="ctr"/>
                      <a:r>
                        <a:rPr lang="en-GB" sz="1200" dirty="0">
                          <a:latin typeface="Arial Narrow" panose="020B0606020202030204" pitchFamily="34" charset="0"/>
                        </a:rPr>
                        <a:t>MWI</a:t>
                      </a:r>
                    </a:p>
                  </a:txBody>
                  <a:tcPr anchor="ctr"/>
                </a:tc>
                <a:tc>
                  <a:txBody>
                    <a:bodyPr/>
                    <a:lstStyle/>
                    <a:p>
                      <a:pPr algn="ctr"/>
                      <a:r>
                        <a:rPr lang="en-GB" sz="1200" dirty="0">
                          <a:latin typeface="Arial Narrow" panose="020B0606020202030204" pitchFamily="34" charset="0"/>
                        </a:rPr>
                        <a:t>NAM</a:t>
                      </a:r>
                    </a:p>
                  </a:txBody>
                  <a:tcPr anchor="ctr"/>
                </a:tc>
                <a:tc>
                  <a:txBody>
                    <a:bodyPr/>
                    <a:lstStyle/>
                    <a:p>
                      <a:pPr algn="ctr"/>
                      <a:r>
                        <a:rPr lang="en-GB" sz="1200" dirty="0">
                          <a:latin typeface="Arial Narrow" panose="020B0606020202030204" pitchFamily="34" charset="0"/>
                        </a:rPr>
                        <a:t>SYC</a:t>
                      </a:r>
                    </a:p>
                  </a:txBody>
                  <a:tcPr anchor="ctr"/>
                </a:tc>
                <a:tc>
                  <a:txBody>
                    <a:bodyPr/>
                    <a:lstStyle/>
                    <a:p>
                      <a:pPr algn="ctr"/>
                      <a:r>
                        <a:rPr lang="en-GB" sz="1200" dirty="0">
                          <a:latin typeface="Arial Narrow" panose="020B0606020202030204" pitchFamily="34" charset="0"/>
                        </a:rPr>
                        <a:t>TZA</a:t>
                      </a:r>
                    </a:p>
                  </a:txBody>
                  <a:tcPr anchor="ctr"/>
                </a:tc>
                <a:tc>
                  <a:txBody>
                    <a:bodyPr/>
                    <a:lstStyle/>
                    <a:p>
                      <a:pPr algn="ctr"/>
                      <a:r>
                        <a:rPr lang="en-GB" sz="1200" dirty="0">
                          <a:latin typeface="Arial Narrow" panose="020B0606020202030204" pitchFamily="34" charset="0"/>
                        </a:rPr>
                        <a:t>ZAF</a:t>
                      </a:r>
                    </a:p>
                  </a:txBody>
                  <a:tcPr anchor="ctr"/>
                </a:tc>
                <a:tc>
                  <a:txBody>
                    <a:bodyPr/>
                    <a:lstStyle/>
                    <a:p>
                      <a:pPr algn="ctr"/>
                      <a:r>
                        <a:rPr lang="en-GB" sz="1200" dirty="0">
                          <a:latin typeface="Arial Narrow" panose="020B0606020202030204" pitchFamily="34" charset="0"/>
                        </a:rPr>
                        <a:t>ZMB</a:t>
                      </a:r>
                    </a:p>
                  </a:txBody>
                  <a:tcPr anchor="ctr"/>
                </a:tc>
                <a:tc>
                  <a:txBody>
                    <a:bodyPr/>
                    <a:lstStyle/>
                    <a:p>
                      <a:pPr algn="ctr"/>
                      <a:r>
                        <a:rPr lang="en-GB" sz="1200" dirty="0">
                          <a:latin typeface="Arial Narrow" panose="020B0606020202030204" pitchFamily="34" charset="0"/>
                        </a:rPr>
                        <a:t>ZWE</a:t>
                      </a:r>
                    </a:p>
                  </a:txBody>
                  <a:tcPr anchor="ctr"/>
                </a:tc>
                <a:extLst>
                  <a:ext uri="{0D108BD9-81ED-4DB2-BD59-A6C34878D82A}">
                    <a16:rowId xmlns:a16="http://schemas.microsoft.com/office/drawing/2014/main" val="750933141"/>
                  </a:ext>
                </a:extLst>
              </a:tr>
              <a:tr h="631825">
                <a:tc>
                  <a:txBody>
                    <a:bodyPr/>
                    <a:lstStyle/>
                    <a:p>
                      <a:r>
                        <a:rPr lang="en-GB" b="1" dirty="0">
                          <a:latin typeface="Arial Narrow" panose="020B0606020202030204" pitchFamily="34" charset="0"/>
                        </a:rPr>
                        <a:t>Distribution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2373182631"/>
                  </a:ext>
                </a:extLst>
              </a:tr>
              <a:tr h="631825">
                <a:tc>
                  <a:txBody>
                    <a:bodyPr/>
                    <a:lstStyle/>
                    <a:p>
                      <a:r>
                        <a:rPr lang="en-GB" b="1" dirty="0">
                          <a:latin typeface="Arial Narrow" panose="020B0606020202030204" pitchFamily="34" charset="0"/>
                        </a:rPr>
                        <a:t>Educational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702444331"/>
                  </a:ext>
                </a:extLst>
              </a:tr>
              <a:tr h="631825">
                <a:tc>
                  <a:txBody>
                    <a:bodyPr/>
                    <a:lstStyle/>
                    <a:p>
                      <a:r>
                        <a:rPr lang="en-GB" b="1" dirty="0">
                          <a:latin typeface="Arial Narrow" panose="020B0606020202030204" pitchFamily="34" charset="0"/>
                        </a:rPr>
                        <a:t>Environmental services</a:t>
                      </a:r>
                    </a:p>
                  </a:txBody>
                  <a:tcPr/>
                </a:tc>
                <a:tc>
                  <a:txBody>
                    <a:bodyPr/>
                    <a:lstStyle/>
                    <a:p>
                      <a:pPr algn="ctr"/>
                      <a:r>
                        <a:rPr lang="en-GB" b="1"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4*</a:t>
                      </a:r>
                    </a:p>
                  </a:txBody>
                  <a:tcPr anchor="ctr"/>
                </a:tc>
                <a:tc>
                  <a:txBody>
                    <a:bodyPr/>
                    <a:lstStyle/>
                    <a:p>
                      <a:pPr algn="ctr"/>
                      <a:endParaRPr lang="en-GB">
                        <a:latin typeface="Arial Narrow" panose="020B0606020202030204" pitchFamily="34" charset="0"/>
                      </a:endParaRPr>
                    </a:p>
                  </a:txBody>
                  <a:tcPr anchor="ctr"/>
                </a:tc>
                <a:tc>
                  <a:txBody>
                    <a:bodyPr/>
                    <a:lstStyle/>
                    <a:p>
                      <a:pPr algn="ctr"/>
                      <a:endParaRPr lang="en-GB">
                        <a:latin typeface="Arial Narrow" panose="020B0606020202030204" pitchFamily="34" charset="0"/>
                      </a:endParaRPr>
                    </a:p>
                  </a:txBody>
                  <a:tcPr anchor="ctr"/>
                </a:tc>
                <a:extLst>
                  <a:ext uri="{0D108BD9-81ED-4DB2-BD59-A6C34878D82A}">
                    <a16:rowId xmlns:a16="http://schemas.microsoft.com/office/drawing/2014/main" val="1374385724"/>
                  </a:ext>
                </a:extLst>
              </a:tr>
              <a:tr h="631825">
                <a:tc>
                  <a:txBody>
                    <a:bodyPr/>
                    <a:lstStyle/>
                    <a:p>
                      <a:r>
                        <a:rPr lang="en-GB" b="1" dirty="0">
                          <a:latin typeface="Arial Narrow" panose="020B0606020202030204" pitchFamily="34" charset="0"/>
                        </a:rPr>
                        <a:t>Health </a:t>
                      </a:r>
                    </a:p>
                    <a:p>
                      <a:r>
                        <a:rPr lang="en-GB" b="1" dirty="0">
                          <a:latin typeface="Arial Narrow" panose="020B0606020202030204" pitchFamily="34" charset="0"/>
                        </a:rPr>
                        <a:t>services</a:t>
                      </a:r>
                    </a:p>
                  </a:txBody>
                  <a:tcPr/>
                </a:tc>
                <a:tc>
                  <a:txBody>
                    <a:bodyPr/>
                    <a:lstStyle/>
                    <a:p>
                      <a:pPr algn="ctr"/>
                      <a:r>
                        <a:rPr lang="en-GB" b="1"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1</a:t>
                      </a:r>
                    </a:p>
                  </a:txBody>
                  <a:tcPr anchor="ctr"/>
                </a:tc>
                <a:tc>
                  <a:txBody>
                    <a:bodyPr/>
                    <a:lstStyle/>
                    <a:p>
                      <a:pPr algn="ctr"/>
                      <a:endParaRPr lang="en-GB"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txBody>
                  <a:tcPr anchor="ctr"/>
                </a:tc>
                <a:extLst>
                  <a:ext uri="{0D108BD9-81ED-4DB2-BD59-A6C34878D82A}">
                    <a16:rowId xmlns:a16="http://schemas.microsoft.com/office/drawing/2014/main" val="397096410"/>
                  </a:ext>
                </a:extLst>
              </a:tr>
              <a:tr h="631825">
                <a:tc>
                  <a:txBody>
                    <a:bodyPr/>
                    <a:lstStyle/>
                    <a:p>
                      <a:r>
                        <a:rPr lang="en-GB" b="1" dirty="0">
                          <a:latin typeface="Arial Narrow" panose="020B0606020202030204" pitchFamily="34" charset="0"/>
                        </a:rPr>
                        <a:t>Recreational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1332063569"/>
                  </a:ext>
                </a:extLst>
              </a:tr>
            </a:tbl>
          </a:graphicData>
        </a:graphic>
      </p:graphicFrame>
      <p:sp>
        <p:nvSpPr>
          <p:cNvPr id="2" name="Explosion: 14 Points 1">
            <a:extLst>
              <a:ext uri="{FF2B5EF4-FFF2-40B4-BE49-F238E27FC236}">
                <a16:creationId xmlns:a16="http://schemas.microsoft.com/office/drawing/2014/main" id="{9C62BF1B-20F9-8509-9022-C3A6EAEF669E}"/>
              </a:ext>
            </a:extLst>
          </p:cNvPr>
          <p:cNvSpPr/>
          <p:nvPr/>
        </p:nvSpPr>
        <p:spPr>
          <a:xfrm>
            <a:off x="3768437" y="2382983"/>
            <a:ext cx="5209309" cy="29007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E3EFF16-7CFA-5F25-EEE0-D3DA58E02B97}"/>
              </a:ext>
            </a:extLst>
          </p:cNvPr>
          <p:cNvSpPr txBox="1"/>
          <p:nvPr/>
        </p:nvSpPr>
        <p:spPr>
          <a:xfrm>
            <a:off x="5320145" y="3602182"/>
            <a:ext cx="2050473" cy="646331"/>
          </a:xfrm>
          <a:prstGeom prst="rect">
            <a:avLst/>
          </a:prstGeom>
          <a:noFill/>
        </p:spPr>
        <p:txBody>
          <a:bodyPr wrap="square" rtlCol="0">
            <a:spAutoFit/>
          </a:bodyPr>
          <a:lstStyle/>
          <a:p>
            <a:pPr algn="ctr"/>
            <a:r>
              <a:rPr lang="en-GB" dirty="0">
                <a:solidFill>
                  <a:schemeClr val="bg1"/>
                </a:solidFill>
              </a:rPr>
              <a:t>Placeholder</a:t>
            </a:r>
          </a:p>
          <a:p>
            <a:pPr algn="ctr"/>
            <a:r>
              <a:rPr lang="en-GB" dirty="0">
                <a:solidFill>
                  <a:schemeClr val="bg1"/>
                </a:solidFill>
              </a:rPr>
              <a:t>to to be revised</a:t>
            </a:r>
          </a:p>
        </p:txBody>
      </p:sp>
    </p:spTree>
    <p:extLst>
      <p:ext uri="{BB962C8B-B14F-4D97-AF65-F5344CB8AC3E}">
        <p14:creationId xmlns:p14="http://schemas.microsoft.com/office/powerpoint/2010/main" val="58545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0F87C-03B4-E2F3-2703-221DE7C5A9C8}"/>
              </a:ext>
            </a:extLst>
          </p:cNvPr>
          <p:cNvSpPr>
            <a:spLocks noGrp="1"/>
          </p:cNvSpPr>
          <p:nvPr>
            <p:ph type="title"/>
          </p:nvPr>
        </p:nvSpPr>
        <p:spPr/>
        <p:txBody>
          <a:bodyPr/>
          <a:lstStyle/>
          <a:p>
            <a:r>
              <a:rPr lang="en-GB" dirty="0"/>
              <a:t>Step 3 - CPC Transposition</a:t>
            </a:r>
          </a:p>
        </p:txBody>
      </p:sp>
      <p:sp>
        <p:nvSpPr>
          <p:cNvPr id="5" name="Text Placeholder 4">
            <a:extLst>
              <a:ext uri="{FF2B5EF4-FFF2-40B4-BE49-F238E27FC236}">
                <a16:creationId xmlns:a16="http://schemas.microsoft.com/office/drawing/2014/main" id="{52423458-F442-ECA1-A8F1-449BAA70638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07754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EA27FA-E80D-6C70-C7B9-07CB10B4B137}"/>
              </a:ext>
            </a:extLst>
          </p:cNvPr>
          <p:cNvSpPr>
            <a:spLocks noGrp="1"/>
          </p:cNvSpPr>
          <p:nvPr>
            <p:ph type="title"/>
          </p:nvPr>
        </p:nvSpPr>
        <p:spPr/>
        <p:txBody>
          <a:bodyPr/>
          <a:lstStyle/>
          <a:p>
            <a:r>
              <a:rPr lang="en-GB" dirty="0"/>
              <a:t>Defining services subject to commitments</a:t>
            </a:r>
          </a:p>
        </p:txBody>
      </p:sp>
      <p:sp>
        <p:nvSpPr>
          <p:cNvPr id="8" name="Content Placeholder 7">
            <a:extLst>
              <a:ext uri="{FF2B5EF4-FFF2-40B4-BE49-F238E27FC236}">
                <a16:creationId xmlns:a16="http://schemas.microsoft.com/office/drawing/2014/main" id="{C668C02A-FE9E-7196-A5A2-73DA2D866BAC}"/>
              </a:ext>
            </a:extLst>
          </p:cNvPr>
          <p:cNvSpPr>
            <a:spLocks noGrp="1"/>
          </p:cNvSpPr>
          <p:nvPr>
            <p:ph idx="1"/>
          </p:nvPr>
        </p:nvSpPr>
        <p:spPr/>
        <p:txBody>
          <a:bodyPr>
            <a:normAutofit lnSpcReduction="10000"/>
          </a:bodyPr>
          <a:lstStyle/>
          <a:p>
            <a:r>
              <a:rPr lang="en-GB" dirty="0"/>
              <a:t>Member States are free to define service sectoral commitments as they wish</a:t>
            </a:r>
          </a:p>
          <a:p>
            <a:r>
              <a:rPr lang="en-GB" dirty="0"/>
              <a:t>However, comparison is facilitated by using same basis</a:t>
            </a:r>
          </a:p>
          <a:p>
            <a:r>
              <a:rPr lang="en-GB" dirty="0"/>
              <a:t>WTO commitments follow the W/120 list, with sectors defined by reference to CPC Prov.</a:t>
            </a:r>
          </a:p>
          <a:p>
            <a:pPr lvl="1"/>
            <a:r>
              <a:rPr lang="en-GB" dirty="0"/>
              <a:t>i.e. </a:t>
            </a:r>
            <a:r>
              <a:rPr lang="en-GB" b="1" u="sng" dirty="0"/>
              <a:t>list</a:t>
            </a:r>
            <a:r>
              <a:rPr lang="en-GB" dirty="0"/>
              <a:t> + </a:t>
            </a:r>
            <a:r>
              <a:rPr lang="en-GB" b="1" u="sng" dirty="0"/>
              <a:t>definitions</a:t>
            </a:r>
            <a:endParaRPr lang="en-GB" dirty="0"/>
          </a:p>
          <a:p>
            <a:r>
              <a:rPr lang="en-GB" dirty="0"/>
              <a:t>SADC and AfCFTA follow WTO approach, but have agreed to use “latest CPC” for definitions [i.e. CPC 2.1, from 2015]</a:t>
            </a:r>
          </a:p>
          <a:p>
            <a:r>
              <a:rPr lang="en-GB" dirty="0"/>
              <a:t>SADC has already used CPC 2.1 as basis for commitments in construction and energy-related services</a:t>
            </a:r>
          </a:p>
        </p:txBody>
      </p:sp>
    </p:spTree>
    <p:extLst>
      <p:ext uri="{BB962C8B-B14F-4D97-AF65-F5344CB8AC3E}">
        <p14:creationId xmlns:p14="http://schemas.microsoft.com/office/powerpoint/2010/main" val="2257146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0EA14-6A5C-B7ED-125D-2B2346B6625C}"/>
              </a:ext>
            </a:extLst>
          </p:cNvPr>
          <p:cNvSpPr>
            <a:spLocks noGrp="1"/>
          </p:cNvSpPr>
          <p:nvPr>
            <p:ph type="title"/>
          </p:nvPr>
        </p:nvSpPr>
        <p:spPr/>
        <p:txBody>
          <a:bodyPr/>
          <a:lstStyle/>
          <a:p>
            <a:r>
              <a:rPr lang="en-GB" dirty="0"/>
              <a:t>W/120 vs CPC</a:t>
            </a:r>
          </a:p>
        </p:txBody>
      </p:sp>
      <p:sp>
        <p:nvSpPr>
          <p:cNvPr id="10" name="Text Placeholder 9">
            <a:extLst>
              <a:ext uri="{FF2B5EF4-FFF2-40B4-BE49-F238E27FC236}">
                <a16:creationId xmlns:a16="http://schemas.microsoft.com/office/drawing/2014/main" id="{4F0D1A30-0004-721C-BD94-723280A92523}"/>
              </a:ext>
            </a:extLst>
          </p:cNvPr>
          <p:cNvSpPr>
            <a:spLocks noGrp="1"/>
          </p:cNvSpPr>
          <p:nvPr>
            <p:ph type="body" idx="1"/>
          </p:nvPr>
        </p:nvSpPr>
        <p:spPr/>
        <p:txBody>
          <a:bodyPr/>
          <a:lstStyle/>
          <a:p>
            <a:r>
              <a:rPr lang="en-GB" dirty="0"/>
              <a:t>W/120</a:t>
            </a:r>
          </a:p>
        </p:txBody>
      </p:sp>
      <p:sp>
        <p:nvSpPr>
          <p:cNvPr id="11" name="Content Placeholder 10">
            <a:extLst>
              <a:ext uri="{FF2B5EF4-FFF2-40B4-BE49-F238E27FC236}">
                <a16:creationId xmlns:a16="http://schemas.microsoft.com/office/drawing/2014/main" id="{BA978290-F6F4-BA45-21C0-5BA4162E1CEE}"/>
              </a:ext>
            </a:extLst>
          </p:cNvPr>
          <p:cNvSpPr>
            <a:spLocks noGrp="1"/>
          </p:cNvSpPr>
          <p:nvPr>
            <p:ph sz="half" idx="2"/>
          </p:nvPr>
        </p:nvSpPr>
        <p:spPr/>
        <p:txBody>
          <a:bodyPr>
            <a:normAutofit fontScale="62500" lnSpcReduction="20000"/>
          </a:bodyPr>
          <a:lstStyle/>
          <a:p>
            <a:pPr>
              <a:lnSpc>
                <a:spcPct val="110000"/>
              </a:lnSpc>
            </a:pPr>
            <a:r>
              <a:rPr lang="en-GB" dirty="0"/>
              <a:t>A shorthand list of service sectors drawn up by WTO Secretariat in consultation with Members</a:t>
            </a:r>
          </a:p>
          <a:p>
            <a:pPr>
              <a:lnSpc>
                <a:spcPct val="110000"/>
              </a:lnSpc>
            </a:pPr>
            <a:r>
              <a:rPr lang="en-GB" dirty="0"/>
              <a:t>Not a definition,  but rather an Index</a:t>
            </a:r>
          </a:p>
          <a:p>
            <a:pPr>
              <a:lnSpc>
                <a:spcPct val="110000"/>
              </a:lnSpc>
            </a:pPr>
            <a:r>
              <a:rPr lang="en-GB" dirty="0"/>
              <a:t>Sets out the </a:t>
            </a:r>
            <a:r>
              <a:rPr lang="en-GB" u="sng" dirty="0"/>
              <a:t>order</a:t>
            </a:r>
            <a:r>
              <a:rPr lang="en-GB" dirty="0"/>
              <a:t> in which service sectors are listed in schedules</a:t>
            </a:r>
          </a:p>
          <a:p>
            <a:pPr>
              <a:lnSpc>
                <a:spcPct val="110000"/>
              </a:lnSpc>
            </a:pPr>
            <a:r>
              <a:rPr lang="en-GB" dirty="0"/>
              <a:t>Dates from 1991, based on CPC Provisional from same date</a:t>
            </a:r>
          </a:p>
          <a:p>
            <a:pPr>
              <a:lnSpc>
                <a:spcPct val="110000"/>
              </a:lnSpc>
            </a:pPr>
            <a:r>
              <a:rPr lang="en-GB" dirty="0"/>
              <a:t>Notes that “It could, of course, be subject to further modification in the light of developments in the services negotiations and ongoing work elsewhere” – but it never has been</a:t>
            </a:r>
          </a:p>
          <a:p>
            <a:endParaRPr lang="en-GB" dirty="0"/>
          </a:p>
        </p:txBody>
      </p:sp>
      <p:sp>
        <p:nvSpPr>
          <p:cNvPr id="12" name="Text Placeholder 11">
            <a:extLst>
              <a:ext uri="{FF2B5EF4-FFF2-40B4-BE49-F238E27FC236}">
                <a16:creationId xmlns:a16="http://schemas.microsoft.com/office/drawing/2014/main" id="{7735373D-7464-7F72-82DD-FC47631ECAFB}"/>
              </a:ext>
            </a:extLst>
          </p:cNvPr>
          <p:cNvSpPr>
            <a:spLocks noGrp="1"/>
          </p:cNvSpPr>
          <p:nvPr>
            <p:ph type="body" sz="quarter" idx="3"/>
          </p:nvPr>
        </p:nvSpPr>
        <p:spPr/>
        <p:txBody>
          <a:bodyPr/>
          <a:lstStyle/>
          <a:p>
            <a:r>
              <a:rPr lang="en-GB" dirty="0"/>
              <a:t>Central Product Classification (CPC)</a:t>
            </a:r>
          </a:p>
        </p:txBody>
      </p:sp>
      <p:sp>
        <p:nvSpPr>
          <p:cNvPr id="13" name="Content Placeholder 12">
            <a:extLst>
              <a:ext uri="{FF2B5EF4-FFF2-40B4-BE49-F238E27FC236}">
                <a16:creationId xmlns:a16="http://schemas.microsoft.com/office/drawing/2014/main" id="{FA79E123-762B-318E-7C25-747CA6873BF0}"/>
              </a:ext>
            </a:extLst>
          </p:cNvPr>
          <p:cNvSpPr>
            <a:spLocks noGrp="1"/>
          </p:cNvSpPr>
          <p:nvPr>
            <p:ph sz="quarter" idx="4"/>
          </p:nvPr>
        </p:nvSpPr>
        <p:spPr/>
        <p:txBody>
          <a:bodyPr>
            <a:normAutofit fontScale="62500" lnSpcReduction="20000"/>
          </a:bodyPr>
          <a:lstStyle/>
          <a:p>
            <a:pPr>
              <a:lnSpc>
                <a:spcPct val="110000"/>
              </a:lnSpc>
            </a:pPr>
            <a:r>
              <a:rPr lang="en-GB" sz="2900" dirty="0"/>
              <a:t>Provides a more detailed definition of the activities covered by the shorthand list</a:t>
            </a:r>
          </a:p>
          <a:p>
            <a:pPr>
              <a:lnSpc>
                <a:spcPct val="110000"/>
              </a:lnSpc>
            </a:pPr>
            <a:r>
              <a:rPr lang="en-GB" dirty="0"/>
              <a:t>Drawn up by UN Statistics Division</a:t>
            </a:r>
          </a:p>
          <a:p>
            <a:pPr>
              <a:lnSpc>
                <a:spcPct val="110000"/>
              </a:lnSpc>
            </a:pPr>
            <a:r>
              <a:rPr lang="en-US" sz="2900" dirty="0"/>
              <a:t>Serves as an international standard for assembling and tabulating all kinds of data requiring product detail</a:t>
            </a:r>
          </a:p>
          <a:p>
            <a:pPr>
              <a:lnSpc>
                <a:spcPct val="110000"/>
              </a:lnSpc>
            </a:pPr>
            <a:r>
              <a:rPr lang="en-US" sz="2900" dirty="0"/>
              <a:t>Provides a framework for international comparison and promotes harmonization of various types of statistics related to goods and services</a:t>
            </a:r>
          </a:p>
          <a:p>
            <a:pPr>
              <a:lnSpc>
                <a:spcPct val="110000"/>
              </a:lnSpc>
            </a:pPr>
            <a:r>
              <a:rPr lang="en-US" sz="2900" dirty="0"/>
              <a:t>Continually updated</a:t>
            </a:r>
            <a:br>
              <a:rPr lang="en-US" dirty="0"/>
            </a:br>
            <a:endParaRPr lang="en-GB" dirty="0"/>
          </a:p>
        </p:txBody>
      </p:sp>
    </p:spTree>
    <p:extLst>
      <p:ext uri="{BB962C8B-B14F-4D97-AF65-F5344CB8AC3E}">
        <p14:creationId xmlns:p14="http://schemas.microsoft.com/office/powerpoint/2010/main" val="353789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0EA14-6A5C-B7ED-125D-2B2346B6625C}"/>
              </a:ext>
            </a:extLst>
          </p:cNvPr>
          <p:cNvSpPr>
            <a:spLocks noGrp="1"/>
          </p:cNvSpPr>
          <p:nvPr>
            <p:ph type="title"/>
          </p:nvPr>
        </p:nvSpPr>
        <p:spPr/>
        <p:txBody>
          <a:bodyPr/>
          <a:lstStyle/>
          <a:p>
            <a:r>
              <a:rPr lang="en-GB" dirty="0"/>
              <a:t>W/120 vs CPC</a:t>
            </a:r>
          </a:p>
        </p:txBody>
      </p:sp>
      <p:sp>
        <p:nvSpPr>
          <p:cNvPr id="10" name="Text Placeholder 9">
            <a:extLst>
              <a:ext uri="{FF2B5EF4-FFF2-40B4-BE49-F238E27FC236}">
                <a16:creationId xmlns:a16="http://schemas.microsoft.com/office/drawing/2014/main" id="{4F0D1A30-0004-721C-BD94-723280A92523}"/>
              </a:ext>
            </a:extLst>
          </p:cNvPr>
          <p:cNvSpPr>
            <a:spLocks noGrp="1"/>
          </p:cNvSpPr>
          <p:nvPr>
            <p:ph type="body" idx="1"/>
          </p:nvPr>
        </p:nvSpPr>
        <p:spPr/>
        <p:txBody>
          <a:bodyPr/>
          <a:lstStyle/>
          <a:p>
            <a:r>
              <a:rPr lang="en-GB" dirty="0"/>
              <a:t>W/120</a:t>
            </a:r>
          </a:p>
        </p:txBody>
      </p:sp>
      <p:sp>
        <p:nvSpPr>
          <p:cNvPr id="11" name="Content Placeholder 10">
            <a:extLst>
              <a:ext uri="{FF2B5EF4-FFF2-40B4-BE49-F238E27FC236}">
                <a16:creationId xmlns:a16="http://schemas.microsoft.com/office/drawing/2014/main" id="{BA978290-F6F4-BA45-21C0-5BA4162E1CEE}"/>
              </a:ext>
            </a:extLst>
          </p:cNvPr>
          <p:cNvSpPr>
            <a:spLocks noGrp="1"/>
          </p:cNvSpPr>
          <p:nvPr>
            <p:ph sz="half" idx="2"/>
          </p:nvPr>
        </p:nvSpPr>
        <p:spPr/>
        <p:txBody>
          <a:bodyPr>
            <a:normAutofit fontScale="62500" lnSpcReduction="20000"/>
          </a:bodyPr>
          <a:lstStyle/>
          <a:p>
            <a:pPr>
              <a:lnSpc>
                <a:spcPct val="110000"/>
              </a:lnSpc>
            </a:pPr>
            <a:r>
              <a:rPr lang="en-GB" dirty="0"/>
              <a:t>A shorthand list of service sectors drawn up by WTO Secretariat in consultation with Members</a:t>
            </a:r>
          </a:p>
          <a:p>
            <a:pPr>
              <a:lnSpc>
                <a:spcPct val="110000"/>
              </a:lnSpc>
            </a:pPr>
            <a:r>
              <a:rPr lang="en-GB" dirty="0"/>
              <a:t>Not a definition,  but rather an Index</a:t>
            </a:r>
          </a:p>
          <a:p>
            <a:pPr>
              <a:lnSpc>
                <a:spcPct val="110000"/>
              </a:lnSpc>
            </a:pPr>
            <a:r>
              <a:rPr lang="en-GB" dirty="0"/>
              <a:t>Sets out the </a:t>
            </a:r>
            <a:r>
              <a:rPr lang="en-GB" u="sng" dirty="0"/>
              <a:t>order</a:t>
            </a:r>
            <a:r>
              <a:rPr lang="en-GB" dirty="0"/>
              <a:t> in which service sectors are listed in schedules</a:t>
            </a:r>
          </a:p>
          <a:p>
            <a:pPr>
              <a:lnSpc>
                <a:spcPct val="110000"/>
              </a:lnSpc>
            </a:pPr>
            <a:r>
              <a:rPr lang="en-GB" dirty="0"/>
              <a:t>Dates from 1991, based on CPC Provisional from same date</a:t>
            </a:r>
          </a:p>
          <a:p>
            <a:pPr>
              <a:lnSpc>
                <a:spcPct val="110000"/>
              </a:lnSpc>
            </a:pPr>
            <a:r>
              <a:rPr lang="en-GB" dirty="0"/>
              <a:t>Notes that “It could, of course, be subject to further modification in the light of developments in the services negotiations and ongoing work elsewhere” – but it never has been</a:t>
            </a:r>
          </a:p>
          <a:p>
            <a:endParaRPr lang="en-GB" dirty="0"/>
          </a:p>
        </p:txBody>
      </p:sp>
      <p:sp>
        <p:nvSpPr>
          <p:cNvPr id="12" name="Text Placeholder 11">
            <a:extLst>
              <a:ext uri="{FF2B5EF4-FFF2-40B4-BE49-F238E27FC236}">
                <a16:creationId xmlns:a16="http://schemas.microsoft.com/office/drawing/2014/main" id="{7735373D-7464-7F72-82DD-FC47631ECAFB}"/>
              </a:ext>
            </a:extLst>
          </p:cNvPr>
          <p:cNvSpPr>
            <a:spLocks noGrp="1"/>
          </p:cNvSpPr>
          <p:nvPr>
            <p:ph type="body" sz="quarter" idx="3"/>
          </p:nvPr>
        </p:nvSpPr>
        <p:spPr/>
        <p:txBody>
          <a:bodyPr/>
          <a:lstStyle/>
          <a:p>
            <a:r>
              <a:rPr lang="en-GB" dirty="0"/>
              <a:t>Central Product Classification (CPC)</a:t>
            </a:r>
          </a:p>
        </p:txBody>
      </p:sp>
      <p:sp>
        <p:nvSpPr>
          <p:cNvPr id="13" name="Content Placeholder 12">
            <a:extLst>
              <a:ext uri="{FF2B5EF4-FFF2-40B4-BE49-F238E27FC236}">
                <a16:creationId xmlns:a16="http://schemas.microsoft.com/office/drawing/2014/main" id="{FA79E123-762B-318E-7C25-747CA6873BF0}"/>
              </a:ext>
            </a:extLst>
          </p:cNvPr>
          <p:cNvSpPr>
            <a:spLocks noGrp="1"/>
          </p:cNvSpPr>
          <p:nvPr>
            <p:ph sz="quarter" idx="4"/>
          </p:nvPr>
        </p:nvSpPr>
        <p:spPr/>
        <p:txBody>
          <a:bodyPr>
            <a:normAutofit fontScale="62500" lnSpcReduction="20000"/>
          </a:bodyPr>
          <a:lstStyle/>
          <a:p>
            <a:pPr>
              <a:lnSpc>
                <a:spcPct val="110000"/>
              </a:lnSpc>
            </a:pPr>
            <a:r>
              <a:rPr lang="en-GB" sz="2900" dirty="0"/>
              <a:t>Provides a more detailed definition of the activities covered by the shorthand list</a:t>
            </a:r>
          </a:p>
          <a:p>
            <a:pPr>
              <a:lnSpc>
                <a:spcPct val="110000"/>
              </a:lnSpc>
            </a:pPr>
            <a:r>
              <a:rPr lang="en-GB" dirty="0"/>
              <a:t>Drawn up by UN Statistics Division</a:t>
            </a:r>
          </a:p>
          <a:p>
            <a:pPr>
              <a:lnSpc>
                <a:spcPct val="110000"/>
              </a:lnSpc>
            </a:pPr>
            <a:r>
              <a:rPr lang="en-US" sz="2900" dirty="0"/>
              <a:t>Serves as an international standard for assembling and tabulating all kinds of data requiring product detail</a:t>
            </a:r>
          </a:p>
          <a:p>
            <a:pPr>
              <a:lnSpc>
                <a:spcPct val="110000"/>
              </a:lnSpc>
            </a:pPr>
            <a:r>
              <a:rPr lang="en-US" sz="2900" dirty="0"/>
              <a:t>Provides a framework for international comparison and promotes harmonization of various types of statistics related to goods and services</a:t>
            </a:r>
          </a:p>
          <a:p>
            <a:pPr>
              <a:lnSpc>
                <a:spcPct val="110000"/>
              </a:lnSpc>
            </a:pPr>
            <a:r>
              <a:rPr lang="en-US" sz="2900" dirty="0"/>
              <a:t>Continually updated</a:t>
            </a:r>
            <a:br>
              <a:rPr lang="en-US" dirty="0"/>
            </a:br>
            <a:endParaRPr lang="en-GB" dirty="0"/>
          </a:p>
        </p:txBody>
      </p:sp>
      <p:sp>
        <p:nvSpPr>
          <p:cNvPr id="2" name="Explosion: 14 Points 1">
            <a:extLst>
              <a:ext uri="{FF2B5EF4-FFF2-40B4-BE49-F238E27FC236}">
                <a16:creationId xmlns:a16="http://schemas.microsoft.com/office/drawing/2014/main" id="{0AE01ACF-E201-A551-4119-411095577DAD}"/>
              </a:ext>
            </a:extLst>
          </p:cNvPr>
          <p:cNvSpPr/>
          <p:nvPr/>
        </p:nvSpPr>
        <p:spPr>
          <a:xfrm>
            <a:off x="4259756" y="-14946"/>
            <a:ext cx="4352514" cy="2425348"/>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9C5200A-C415-B470-D45E-20817FE2D712}"/>
              </a:ext>
            </a:extLst>
          </p:cNvPr>
          <p:cNvSpPr txBox="1"/>
          <p:nvPr/>
        </p:nvSpPr>
        <p:spPr>
          <a:xfrm>
            <a:off x="5315588" y="1089304"/>
            <a:ext cx="1713224" cy="369332"/>
          </a:xfrm>
          <a:prstGeom prst="rect">
            <a:avLst/>
          </a:prstGeom>
          <a:solidFill>
            <a:srgbClr val="FFC000"/>
          </a:solidFill>
        </p:spPr>
        <p:txBody>
          <a:bodyPr wrap="square" rtlCol="0">
            <a:spAutoFit/>
          </a:bodyPr>
          <a:lstStyle/>
          <a:p>
            <a:pPr algn="ctr"/>
            <a:r>
              <a:rPr lang="en-GB" dirty="0"/>
              <a:t>Use both !!!</a:t>
            </a:r>
          </a:p>
        </p:txBody>
      </p:sp>
    </p:spTree>
    <p:extLst>
      <p:ext uri="{BB962C8B-B14F-4D97-AF65-F5344CB8AC3E}">
        <p14:creationId xmlns:p14="http://schemas.microsoft.com/office/powerpoint/2010/main" val="3033719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professional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547011375"/>
              </p:ext>
            </p:extLst>
          </p:nvPr>
        </p:nvGraphicFramePr>
        <p:xfrm>
          <a:off x="838200" y="1363730"/>
          <a:ext cx="10515601" cy="420624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rowSpan="2">
                  <a:txBody>
                    <a:bodyPr/>
                    <a:lstStyle/>
                    <a:p>
                      <a:pPr>
                        <a:tabLst>
                          <a:tab pos="363538" algn="l"/>
                        </a:tabLst>
                      </a:pPr>
                      <a:r>
                        <a:rPr lang="en-GB" sz="1600" dirty="0"/>
                        <a:t>a.	Legal services (CPC 861)</a:t>
                      </a:r>
                    </a:p>
                  </a:txBody>
                  <a:tcPr/>
                </a:tc>
                <a:tc rowSpan="2">
                  <a:txBody>
                    <a:bodyPr/>
                    <a:lstStyle/>
                    <a:p>
                      <a:endParaRPr lang="en-GB" sz="1600" dirty="0"/>
                    </a:p>
                  </a:txBody>
                  <a:tcPr/>
                </a:tc>
                <a:tc>
                  <a:txBody>
                    <a:bodyPr/>
                    <a:lstStyle/>
                    <a:p>
                      <a:pPr>
                        <a:tabLst>
                          <a:tab pos="363538" algn="l"/>
                        </a:tabLst>
                      </a:pPr>
                      <a:r>
                        <a:rPr lang="en-GB" sz="1600" dirty="0" err="1"/>
                        <a:t>a.i.</a:t>
                      </a:r>
                      <a:r>
                        <a:rPr lang="en-GB" sz="1600" dirty="0"/>
                        <a:t>	Legal services (CPC 821*), other than arbitration and conciliation services (CPC 82191)</a:t>
                      </a:r>
                    </a:p>
                  </a:txBody>
                  <a:tcPr/>
                </a:tc>
                <a:extLst>
                  <a:ext uri="{0D108BD9-81ED-4DB2-BD59-A6C34878D82A}">
                    <a16:rowId xmlns:a16="http://schemas.microsoft.com/office/drawing/2014/main" val="2278730309"/>
                  </a:ext>
                </a:extLst>
              </a:tr>
              <a:tr h="0">
                <a:tc vMerge="1">
                  <a:txBody>
                    <a:bodyPr/>
                    <a:lstStyle/>
                    <a:p>
                      <a:pPr>
                        <a:tabLst>
                          <a:tab pos="363538" algn="l"/>
                        </a:tabLst>
                      </a:pPr>
                      <a:endParaRPr lang="en-GB" sz="1600" dirty="0"/>
                    </a:p>
                  </a:txBody>
                  <a:tcPr/>
                </a:tc>
                <a:tc vMerge="1">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err="1"/>
                        <a:t>a.ii</a:t>
                      </a:r>
                      <a:r>
                        <a:rPr lang="en-GB" sz="1600" dirty="0"/>
                        <a:t>.	Arbitration and conciliation services (CPC 82191)</a:t>
                      </a: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In CPC Prov., was included in services related to management consulting</a:t>
                      </a:r>
                    </a:p>
                  </a:txBody>
                  <a:tcPr>
                    <a:solidFill>
                      <a:srgbClr val="FFC000"/>
                    </a:solidFill>
                  </a:tcPr>
                </a:tc>
                <a:extLst>
                  <a:ext uri="{0D108BD9-81ED-4DB2-BD59-A6C34878D82A}">
                    <a16:rowId xmlns:a16="http://schemas.microsoft.com/office/drawing/2014/main" val="4813495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Accounting, auditing and bookkeeping services (CPC 862)</a:t>
                      </a:r>
                      <a:endParaRPr lang="en-GB" sz="1600" i="1" dirty="0"/>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Accounting, auditing and bookkeeping services (CPC 822)</a:t>
                      </a:r>
                      <a:endParaRPr lang="en-GB" sz="1600" i="1" dirty="0"/>
                    </a:p>
                  </a:txBody>
                  <a:tcPr>
                    <a:noFill/>
                  </a:tcPr>
                </a:tc>
                <a:extLst>
                  <a:ext uri="{0D108BD9-81ED-4DB2-BD59-A6C34878D82A}">
                    <a16:rowId xmlns:a16="http://schemas.microsoft.com/office/drawing/2014/main" val="1379714655"/>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Taxation services (CPC 863)</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Tax consultancy and preparation services (CPC 823)</a:t>
                      </a:r>
                    </a:p>
                  </a:txBody>
                  <a:tcPr>
                    <a:no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solidFill>
                      <a:schemeClr val="bg1">
                        <a:lumMod val="75000"/>
                      </a:schemeClr>
                    </a:solidFill>
                  </a:tcPr>
                </a:tc>
                <a:tc>
                  <a:txBody>
                    <a:bodyPr/>
                    <a:lstStyle/>
                    <a:p>
                      <a:endParaRPr lang="en-GB" sz="160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Insolvency and receivership services (CPC 824)</a:t>
                      </a:r>
                    </a:p>
                    <a:p>
                      <a:pPr marL="342900" marR="0" lvl="0" indent="-342900" algn="l" defTabSz="914400" rtl="0" eaLnBrk="1" fontAlgn="auto" latinLnBrk="0" hangingPunct="1">
                        <a:lnSpc>
                          <a:spcPct val="100000"/>
                        </a:lnSpc>
                        <a:spcBef>
                          <a:spcPts val="0"/>
                        </a:spcBef>
                        <a:spcAft>
                          <a:spcPts val="0"/>
                        </a:spcAft>
                        <a:buClrTx/>
                        <a:buSzTx/>
                        <a:buFontTx/>
                        <a:buAutoNum type="alphaLcPeriod" startAt="4"/>
                        <a:tabLst>
                          <a:tab pos="363538" algn="l"/>
                        </a:tabLst>
                        <a:defRPr/>
                      </a:pPr>
                      <a:endParaRPr kumimoji="0" lang="en-GB" sz="16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Not listed in CPC Prov., but may be included under other accounting services or other legal services</a:t>
                      </a:r>
                    </a:p>
                  </a:txBody>
                  <a:tcPr>
                    <a:solidFill>
                      <a:srgbClr val="FFC000"/>
                    </a:solidFill>
                  </a:tcPr>
                </a:tc>
                <a:extLst>
                  <a:ext uri="{0D108BD9-81ED-4DB2-BD59-A6C34878D82A}">
                    <a16:rowId xmlns:a16="http://schemas.microsoft.com/office/drawing/2014/main" val="2173444880"/>
                  </a:ext>
                </a:extLst>
              </a:tr>
            </a:tbl>
          </a:graphicData>
        </a:graphic>
      </p:graphicFrame>
    </p:spTree>
    <p:extLst>
      <p:ext uri="{BB962C8B-B14F-4D97-AF65-F5344CB8AC3E}">
        <p14:creationId xmlns:p14="http://schemas.microsoft.com/office/powerpoint/2010/main" val="3351122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professional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4008319184"/>
              </p:ext>
            </p:extLst>
          </p:nvPr>
        </p:nvGraphicFramePr>
        <p:xfrm>
          <a:off x="838200" y="1363730"/>
          <a:ext cx="10515601" cy="408432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Architectural services (CPC 8671)</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Architectural services and advisory services (CPC 8321)</a:t>
                      </a:r>
                    </a:p>
                  </a:txBody>
                  <a:tcPr/>
                </a:tc>
                <a:extLst>
                  <a:ext uri="{0D108BD9-81ED-4DB2-BD59-A6C34878D82A}">
                    <a16:rowId xmlns:a16="http://schemas.microsoft.com/office/drawing/2014/main" val="353442395"/>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g.	Urban planning and landscaping architectural services (CPC 8675)</a:t>
                      </a:r>
                    </a:p>
                  </a:txBody>
                  <a:tcPr/>
                </a:tc>
                <a:tc rowSpan="2">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f.	Urban and land planning services (CPC 8322)</a:t>
                      </a:r>
                    </a:p>
                  </a:txBody>
                  <a:tcPr/>
                </a:tc>
                <a:extLst>
                  <a:ext uri="{0D108BD9-81ED-4DB2-BD59-A6C34878D82A}">
                    <a16:rowId xmlns:a16="http://schemas.microsoft.com/office/drawing/2014/main" val="3649925441"/>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mn-lt"/>
                        <a:ea typeface="+mn-ea"/>
                        <a:cs typeface="+mn-cs"/>
                      </a:endParaRPr>
                    </a:p>
                  </a:txBody>
                  <a:tcPr/>
                </a:tc>
                <a:tc vMerge="1">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g.	Landscape architectural services (CPC 8323)</a:t>
                      </a:r>
                    </a:p>
                  </a:txBody>
                  <a:tcPr/>
                </a:tc>
                <a:extLst>
                  <a:ext uri="{0D108BD9-81ED-4DB2-BD59-A6C34878D82A}">
                    <a16:rowId xmlns:a16="http://schemas.microsoft.com/office/drawing/2014/main" val="1877510508"/>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Engineering services (CPC 8672)</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rowSpan="2">
                  <a:txBody>
                    <a:bodyPr/>
                    <a:lstStyle/>
                    <a:p>
                      <a:endParaRPr lang="en-GB" sz="16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h.	Engineering services (CPC 833)</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endParaRPr kumimoji="0" lang="en-GB" sz="1600" b="0" i="1" u="none" strike="noStrike" kern="1200" cap="none" spc="0" normalizeH="0" baseline="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510534401"/>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	Integrated engineering services (CPC 8673)</a:t>
                      </a:r>
                    </a:p>
                  </a:txBody>
                  <a:tcPr/>
                </a:tc>
                <a:tc vMerge="1">
                  <a:txBody>
                    <a:bodyPr/>
                    <a:lstStyle/>
                    <a:p>
                      <a:endParaRPr lang="en-GB" sz="1600" dirty="0"/>
                    </a:p>
                  </a:txBody>
                  <a:tcPr/>
                </a:tc>
                <a:tc vMerge="1">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endParaRPr kumimoji="0" lang="en-GB" sz="1600" b="0" i="1" u="none" strike="noStrike" kern="1200" cap="none" spc="0" normalizeH="0" baseline="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854870069"/>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	Medical and dental services (CPC 9312)</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i.	Medical and dental services (CPC 9312)</a:t>
                      </a:r>
                    </a:p>
                  </a:txBody>
                  <a:tcPr/>
                </a:tc>
                <a:extLst>
                  <a:ext uri="{0D108BD9-81ED-4DB2-BD59-A6C34878D82A}">
                    <a16:rowId xmlns:a16="http://schemas.microsoft.com/office/drawing/2014/main" val="4077160246"/>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Veterinary services (CPC 932)</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j.	Veterinary services (CPC 835)</a:t>
                      </a:r>
                    </a:p>
                  </a:txBody>
                  <a:tcPr/>
                </a:tc>
                <a:extLst>
                  <a:ext uri="{0D108BD9-81ED-4DB2-BD59-A6C34878D82A}">
                    <a16:rowId xmlns:a16="http://schemas.microsoft.com/office/drawing/2014/main" val="1148247328"/>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j.	Services provided by midwives, nurses, physiotherapists and paramedical personnel (CPC 93191)</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k.	Services provided by midwives, nurses, physiotherapists and paramedical personnel (CPC 93191, 93192 and 93193)</a:t>
                      </a:r>
                    </a:p>
                  </a:txBody>
                  <a:tcPr/>
                </a:tc>
                <a:extLst>
                  <a:ext uri="{0D108BD9-81ED-4DB2-BD59-A6C34878D82A}">
                    <a16:rowId xmlns:a16="http://schemas.microsoft.com/office/drawing/2014/main" val="1293005539"/>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k.	Other</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dirty="0">
                          <a:ln>
                            <a:noFill/>
                          </a:ln>
                          <a:solidFill>
                            <a:prstClr val="black"/>
                          </a:solidFill>
                          <a:effectLst/>
                          <a:uLnTx/>
                          <a:uFillTx/>
                          <a:latin typeface="+mn-lt"/>
                          <a:ea typeface="+mn-ea"/>
                          <a:cs typeface="+mn-cs"/>
                        </a:rPr>
                        <a:t>l.	Other</a:t>
                      </a:r>
                    </a:p>
                  </a:txBody>
                  <a:tcPr/>
                </a:tc>
                <a:extLst>
                  <a:ext uri="{0D108BD9-81ED-4DB2-BD59-A6C34878D82A}">
                    <a16:rowId xmlns:a16="http://schemas.microsoft.com/office/drawing/2014/main" val="3227273712"/>
                  </a:ext>
                </a:extLst>
              </a:tr>
            </a:tbl>
          </a:graphicData>
        </a:graphic>
      </p:graphicFrame>
      <p:cxnSp>
        <p:nvCxnSpPr>
          <p:cNvPr id="3" name="Connector: Elbow 2">
            <a:extLst>
              <a:ext uri="{FF2B5EF4-FFF2-40B4-BE49-F238E27FC236}">
                <a16:creationId xmlns:a16="http://schemas.microsoft.com/office/drawing/2014/main" id="{935D6752-F180-1205-D156-9E842B2375BC}"/>
              </a:ext>
            </a:extLst>
          </p:cNvPr>
          <p:cNvCxnSpPr>
            <a:cxnSpLocks/>
          </p:cNvCxnSpPr>
          <p:nvPr/>
        </p:nvCxnSpPr>
        <p:spPr>
          <a:xfrm>
            <a:off x="5588000" y="2499654"/>
            <a:ext cx="1016000" cy="2989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3044A4E-B27C-981B-4C98-54BCB7F279E1}"/>
              </a:ext>
            </a:extLst>
          </p:cNvPr>
          <p:cNvCxnSpPr>
            <a:cxnSpLocks/>
          </p:cNvCxnSpPr>
          <p:nvPr/>
        </p:nvCxnSpPr>
        <p:spPr>
          <a:xfrm>
            <a:off x="5588000" y="2499654"/>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01953FD2-1AB9-6E70-EC45-F86C7BFFE8E7}"/>
              </a:ext>
            </a:extLst>
          </p:cNvPr>
          <p:cNvCxnSpPr>
            <a:cxnSpLocks/>
          </p:cNvCxnSpPr>
          <p:nvPr/>
        </p:nvCxnSpPr>
        <p:spPr>
          <a:xfrm>
            <a:off x="5588000" y="3117273"/>
            <a:ext cx="1016000" cy="1913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024AECCB-2327-F206-3DC7-2EB3CEBE0530}"/>
              </a:ext>
            </a:extLst>
          </p:cNvPr>
          <p:cNvCxnSpPr>
            <a:cxnSpLocks/>
          </p:cNvCxnSpPr>
          <p:nvPr/>
        </p:nvCxnSpPr>
        <p:spPr>
          <a:xfrm flipV="1">
            <a:off x="5588000" y="3308621"/>
            <a:ext cx="1016000" cy="1659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40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computer/IT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4019363435"/>
              </p:ext>
            </p:extLst>
          </p:nvPr>
        </p:nvGraphicFramePr>
        <p:xfrm>
          <a:off x="838200" y="1363730"/>
          <a:ext cx="10515601" cy="448056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a:tabLst>
                          <a:tab pos="363538" algn="l"/>
                        </a:tabLst>
                      </a:pPr>
                      <a:r>
                        <a:rPr lang="en-GB" sz="1600" dirty="0"/>
                        <a:t>a.	Consultancy services related to the installation of hardware (CPC 841)</a:t>
                      </a:r>
                    </a:p>
                  </a:txBody>
                  <a:tcPr/>
                </a:tc>
                <a:tc rowSpan="2">
                  <a:txBody>
                    <a:bodyPr/>
                    <a:lstStyle/>
                    <a:p>
                      <a:endParaRPr lang="en-GB" sz="1600" dirty="0"/>
                    </a:p>
                  </a:txBody>
                  <a:tcPr/>
                </a:tc>
                <a:tc rowSpan="2">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363538" algn="l"/>
                        </a:tabLst>
                        <a:defRPr/>
                      </a:pPr>
                      <a:r>
                        <a:rPr lang="en-GB" sz="1600" dirty="0"/>
                        <a:t>IT consulting and support services (CPC 8313)</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363538" algn="l"/>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 – goes broader than installation</a:t>
                      </a:r>
                    </a:p>
                  </a:txBody>
                  <a:tcPr>
                    <a:solidFill>
                      <a:srgbClr val="FFC000"/>
                    </a:solidFill>
                  </a:tcPr>
                </a:tc>
                <a:extLst>
                  <a:ext uri="{0D108BD9-81ED-4DB2-BD59-A6C34878D82A}">
                    <a16:rowId xmlns:a16="http://schemas.microsoft.com/office/drawing/2014/main" val="22787303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Software installation services (CPC 842)</a:t>
                      </a:r>
                      <a:endParaRPr lang="en-GB" sz="1600" i="1" dirty="0"/>
                    </a:p>
                  </a:txBody>
                  <a:tcPr/>
                </a:tc>
                <a:tc vMerge="1">
                  <a:txBody>
                    <a:bodyPr/>
                    <a:lstStyle/>
                    <a:p>
                      <a:endParaRPr lang="en-GB" sz="1600" dirty="0"/>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dirty="0"/>
                    </a:p>
                  </a:txBody>
                  <a:tcPr>
                    <a:noFill/>
                  </a:tcPr>
                </a:tc>
                <a:extLst>
                  <a:ext uri="{0D108BD9-81ED-4DB2-BD59-A6C34878D82A}">
                    <a16:rowId xmlns:a16="http://schemas.microsoft.com/office/drawing/2014/main" val="13797146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a:t>
                      </a:r>
                    </a:p>
                  </a:txBody>
                  <a:tcPr>
                    <a:solidFill>
                      <a:srgbClr val="FFC000"/>
                    </a:solidFill>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IT design and development services (CPC 8314)</a:t>
                      </a:r>
                    </a:p>
                  </a:txBody>
                  <a:tcPr>
                    <a:noFill/>
                  </a:tcPr>
                </a:tc>
                <a:extLst>
                  <a:ext uri="{0D108BD9-81ED-4DB2-BD59-A6C34878D82A}">
                    <a16:rowId xmlns:a16="http://schemas.microsoft.com/office/drawing/2014/main" val="1888142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a:t>
                      </a: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1" dirty="0"/>
                    </a:p>
                  </a:txBody>
                  <a:tcPr>
                    <a:solidFill>
                      <a:srgbClr val="FFC000"/>
                    </a:solidFill>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	Hosting and IT infrastructure provisioning  services CPC 8315)</a:t>
                      </a:r>
                    </a:p>
                  </a:txBody>
                  <a:tcPr>
                    <a:noFill/>
                  </a:tcPr>
                </a:tc>
                <a:extLst>
                  <a:ext uri="{0D108BD9-81ED-4DB2-BD59-A6C34878D82A}">
                    <a16:rowId xmlns:a16="http://schemas.microsoft.com/office/drawing/2014/main" val="321924747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a:t>
                      </a: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1" dirty="0"/>
                    </a:p>
                  </a:txBody>
                  <a:tcPr>
                    <a:solidFill>
                      <a:srgbClr val="FFC000"/>
                    </a:solidFill>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	IT infrastructure and network management services (CPC 8316)</a:t>
                      </a:r>
                    </a:p>
                  </a:txBody>
                  <a:tcPr>
                    <a:noFill/>
                  </a:tcPr>
                </a:tc>
                <a:extLst>
                  <a:ext uri="{0D108BD9-81ED-4DB2-BD59-A6C34878D82A}">
                    <a16:rowId xmlns:a16="http://schemas.microsoft.com/office/drawing/2014/main" val="2851386208"/>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Data processing services (CPC 843)</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 – consider including with reference to CPC Prov.</a:t>
                      </a:r>
                    </a:p>
                  </a:txBody>
                  <a:tcPr>
                    <a:solidFill>
                      <a:srgbClr val="FFC000"/>
                    </a:solid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Data base services (CPC 844)</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1" u="none" strike="noStrike" kern="1200" cap="none" spc="0" normalizeH="0" baseline="0" noProof="0">
                          <a:ln>
                            <a:noFill/>
                          </a:ln>
                          <a:solidFill>
                            <a:prstClr val="black"/>
                          </a:solidFill>
                          <a:effectLst/>
                          <a:uLnTx/>
                          <a:uFillTx/>
                          <a:latin typeface="Calibri" panose="020F0502020204030204"/>
                          <a:ea typeface="+mn-ea"/>
                          <a:cs typeface="+mn-cs"/>
                        </a:rPr>
                        <a:t>No exact equivalent – consider including with reference to CPC Prov.</a:t>
                      </a:r>
                      <a:endPar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C000"/>
                    </a:solidFill>
                  </a:tcPr>
                </a:tc>
                <a:extLst>
                  <a:ext uri="{0D108BD9-81ED-4DB2-BD59-A6C34878D82A}">
                    <a16:rowId xmlns:a16="http://schemas.microsoft.com/office/drawing/2014/main" val="353442395"/>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Other (CPC 845+849)</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No exact equivalent – consider including with reference to CPC Prov.</a:t>
                      </a:r>
                    </a:p>
                  </a:txBody>
                  <a:tcPr>
                    <a:solidFill>
                      <a:srgbClr val="FFC000"/>
                    </a:solidFill>
                  </a:tcPr>
                </a:tc>
                <a:extLst>
                  <a:ext uri="{0D108BD9-81ED-4DB2-BD59-A6C34878D82A}">
                    <a16:rowId xmlns:a16="http://schemas.microsoft.com/office/drawing/2014/main" val="1510534401"/>
                  </a:ext>
                </a:extLst>
              </a:tr>
            </a:tbl>
          </a:graphicData>
        </a:graphic>
      </p:graphicFrame>
      <p:cxnSp>
        <p:nvCxnSpPr>
          <p:cNvPr id="11" name="Connector: Elbow 10">
            <a:extLst>
              <a:ext uri="{FF2B5EF4-FFF2-40B4-BE49-F238E27FC236}">
                <a16:creationId xmlns:a16="http://schemas.microsoft.com/office/drawing/2014/main" id="{951F2D4C-F11D-5AC3-F412-3AB385075C46}"/>
              </a:ext>
            </a:extLst>
          </p:cNvPr>
          <p:cNvCxnSpPr>
            <a:cxnSpLocks/>
          </p:cNvCxnSpPr>
          <p:nvPr/>
        </p:nvCxnSpPr>
        <p:spPr>
          <a:xfrm>
            <a:off x="5624946" y="1860945"/>
            <a:ext cx="803563" cy="2909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97303667-D911-BE7A-DA3E-DBB22E54C481}"/>
              </a:ext>
            </a:extLst>
          </p:cNvPr>
          <p:cNvCxnSpPr>
            <a:cxnSpLocks/>
          </p:cNvCxnSpPr>
          <p:nvPr/>
        </p:nvCxnSpPr>
        <p:spPr>
          <a:xfrm flipV="1">
            <a:off x="5624946" y="2151890"/>
            <a:ext cx="803563" cy="3557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636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R&amp;D; real estate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159750500"/>
              </p:ext>
            </p:extLst>
          </p:nvPr>
        </p:nvGraphicFramePr>
        <p:xfrm>
          <a:off x="838200" y="1363730"/>
          <a:ext cx="10515601" cy="4319524"/>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b="1" i="0" dirty="0"/>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b="1" i="0" dirty="0"/>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b="1" i="0" dirty="0"/>
                        <a:t>C.	Research and development (R&amp;D) services</a:t>
                      </a:r>
                    </a:p>
                  </a:txBody>
                  <a:tcPr/>
                </a:tc>
                <a:tc hMerge="1">
                  <a:txBody>
                    <a:bodyPr/>
                    <a:lstStyle/>
                    <a:p>
                      <a:endParaRPr lang="en-GB" sz="1600" dirty="0"/>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1" dirty="0"/>
                    </a:p>
                  </a:txBody>
                  <a:tcPr>
                    <a:noFill/>
                  </a:tcPr>
                </a:tc>
                <a:extLst>
                  <a:ext uri="{0D108BD9-81ED-4DB2-BD59-A6C34878D82A}">
                    <a16:rowId xmlns:a16="http://schemas.microsoft.com/office/drawing/2014/main" val="3659220020"/>
                  </a:ext>
                </a:extLst>
              </a:tr>
              <a:tr h="0">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363538" algn="l"/>
                        </a:tabLst>
                        <a:defRPr/>
                      </a:pPr>
                      <a:r>
                        <a:rPr lang="en-GB" sz="1600" i="0" dirty="0"/>
                        <a:t>R&amp;D services on natural sciences (CPC 851)</a:t>
                      </a:r>
                    </a:p>
                  </a:txBody>
                  <a:tcPr/>
                </a:tc>
                <a:tc>
                  <a:txBody>
                    <a:bodyPr/>
                    <a:lstStyle/>
                    <a:p>
                      <a:endParaRPr lang="en-GB" sz="1600" dirty="0"/>
                    </a:p>
                  </a:txBody>
                  <a:tcPr>
                    <a:noFill/>
                  </a:tcPr>
                </a:tc>
                <a:tc>
                  <a:txBody>
                    <a:bodyPr/>
                    <a:lstStyle/>
                    <a:p>
                      <a:pPr marL="360363" indent="-360363" algn="just">
                        <a:lnSpc>
                          <a:spcPct val="115000"/>
                        </a:lnSpc>
                        <a:spcBef>
                          <a:spcPts val="300"/>
                        </a:spcBef>
                        <a:spcAft>
                          <a:spcPts val="300"/>
                        </a:spcAft>
                      </a:pPr>
                      <a:r>
                        <a:rPr kumimoji="0" lang="en-US" sz="1600" b="0" u="none" strike="noStrike" kern="1200" cap="none" spc="0" normalizeH="0" baseline="0" dirty="0">
                          <a:ln>
                            <a:noFill/>
                          </a:ln>
                          <a:solidFill>
                            <a:prstClr val="black"/>
                          </a:solidFill>
                          <a:effectLst/>
                          <a:uLnTx/>
                          <a:uFillTx/>
                          <a:latin typeface="+mn-lt"/>
                          <a:ea typeface="+mn-ea"/>
                          <a:cs typeface="+mn-cs"/>
                        </a:rPr>
                        <a:t>a.	Research and experimental development services in natural sciences and engineering (CPC 811)</a:t>
                      </a:r>
                      <a:endParaRPr kumimoji="0" lang="en-GB" sz="1600" b="0" u="none" strike="noStrike" kern="1200" cap="none" spc="0" normalizeH="0" baseline="0" dirty="0">
                        <a:ln>
                          <a:noFill/>
                        </a:ln>
                        <a:solidFill>
                          <a:prstClr val="black"/>
                        </a:solidFill>
                        <a:effectLst/>
                        <a:uLnTx/>
                        <a:uFillTx/>
                        <a:latin typeface="+mn-lt"/>
                        <a:ea typeface="+mn-ea"/>
                        <a:cs typeface="+mn-cs"/>
                      </a:endParaRPr>
                    </a:p>
                  </a:txBody>
                  <a:tcPr marL="68580" marR="68580" marT="0" marB="0">
                    <a:noFill/>
                  </a:tcPr>
                </a:tc>
                <a:extLst>
                  <a:ext uri="{0D108BD9-81ED-4DB2-BD59-A6C34878D82A}">
                    <a16:rowId xmlns:a16="http://schemas.microsoft.com/office/drawing/2014/main" val="1379714655"/>
                  </a:ext>
                </a:extLst>
              </a:tr>
              <a:tr h="178630">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startAt="2"/>
                        <a:tabLst>
                          <a:tab pos="363538" algn="l"/>
                        </a:tabLst>
                        <a:defRPr/>
                      </a:pPr>
                      <a:r>
                        <a:rPr kumimoji="0" lang="en-GB" sz="1600" b="0" u="none" strike="noStrike" kern="1200" cap="none" spc="0" normalizeH="0" baseline="0" noProof="0" dirty="0">
                          <a:ln>
                            <a:noFill/>
                          </a:ln>
                          <a:solidFill>
                            <a:prstClr val="black"/>
                          </a:solidFill>
                          <a:effectLst/>
                          <a:uLnTx/>
                          <a:uFillTx/>
                        </a:rPr>
                        <a:t>R&amp;D services on social sciences and humanities (CPC 852)</a:t>
                      </a:r>
                    </a:p>
                  </a:txBody>
                  <a:tcPr/>
                </a:tc>
                <a:tc>
                  <a:txBody>
                    <a:bodyPr/>
                    <a:lstStyle/>
                    <a:p>
                      <a:endParaRPr lang="en-GB" sz="1600" dirty="0"/>
                    </a:p>
                  </a:txBody>
                  <a:tcPr>
                    <a:noFill/>
                  </a:tcPr>
                </a:tc>
                <a:tc>
                  <a:txBody>
                    <a:bodyPr/>
                    <a:lstStyle/>
                    <a:p>
                      <a:pPr marL="360363" indent="-360363" algn="just">
                        <a:lnSpc>
                          <a:spcPct val="115000"/>
                        </a:lnSpc>
                        <a:spcBef>
                          <a:spcPts val="300"/>
                        </a:spcBef>
                        <a:spcAft>
                          <a:spcPts val="300"/>
                        </a:spcAft>
                      </a:pPr>
                      <a:r>
                        <a:rPr kumimoji="0" lang="en-US" sz="1600" b="0" u="none" strike="noStrike" kern="1200" cap="none" spc="0" normalizeH="0" baseline="0" dirty="0">
                          <a:ln>
                            <a:noFill/>
                          </a:ln>
                          <a:solidFill>
                            <a:prstClr val="black"/>
                          </a:solidFill>
                          <a:effectLst/>
                          <a:uLnTx/>
                          <a:uFillTx/>
                          <a:latin typeface="+mn-lt"/>
                          <a:ea typeface="+mn-ea"/>
                          <a:cs typeface="+mn-cs"/>
                        </a:rPr>
                        <a:t>b.	Research and experimental development services in social sciences and humanities (CPC 812)</a:t>
                      </a:r>
                      <a:endParaRPr kumimoji="0" lang="en-GB" sz="1600" b="0" u="none" strike="noStrike" kern="1200" cap="none" spc="0" normalizeH="0" baseline="0" dirty="0">
                        <a:ln>
                          <a:noFill/>
                        </a:ln>
                        <a:solidFill>
                          <a:prstClr val="black"/>
                        </a:solidFill>
                        <a:effectLst/>
                        <a:uLnTx/>
                        <a:uFillTx/>
                        <a:latin typeface="+mn-lt"/>
                        <a:ea typeface="+mn-ea"/>
                        <a:cs typeface="+mn-cs"/>
                      </a:endParaRPr>
                    </a:p>
                  </a:txBody>
                  <a:tcPr marL="68580" marR="68580" marT="0" marB="0">
                    <a:no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Interdisciplinary R&amp;D services (CPC 853)</a:t>
                      </a:r>
                    </a:p>
                  </a:txBody>
                  <a:tcPr/>
                </a:tc>
                <a:tc>
                  <a:txBody>
                    <a:bodyPr/>
                    <a:lstStyle/>
                    <a:p>
                      <a:endParaRPr lang="en-GB" sz="1600" dirty="0"/>
                    </a:p>
                  </a:txBody>
                  <a:tcPr>
                    <a:noFill/>
                  </a:tcPr>
                </a:tc>
                <a:tc>
                  <a:txBody>
                    <a:bodyPr/>
                    <a:lstStyle/>
                    <a:p>
                      <a:pPr marL="360363" indent="-360363" algn="just">
                        <a:lnSpc>
                          <a:spcPct val="115000"/>
                        </a:lnSpc>
                        <a:spcBef>
                          <a:spcPts val="300"/>
                        </a:spcBef>
                        <a:spcAft>
                          <a:spcPts val="300"/>
                        </a:spcAft>
                      </a:pPr>
                      <a:r>
                        <a:rPr kumimoji="0" lang="en-US" sz="1600" b="0" u="none" strike="noStrike" kern="1200" cap="none" spc="0" normalizeH="0" baseline="0" dirty="0">
                          <a:ln>
                            <a:noFill/>
                          </a:ln>
                          <a:solidFill>
                            <a:prstClr val="black"/>
                          </a:solidFill>
                          <a:effectLst/>
                          <a:uLnTx/>
                          <a:uFillTx/>
                          <a:latin typeface="+mn-lt"/>
                          <a:ea typeface="+mn-ea"/>
                          <a:cs typeface="+mn-cs"/>
                        </a:rPr>
                        <a:t>c.	Interdisciplinary research and experimental development services (CPC 813)</a:t>
                      </a:r>
                      <a:endParaRPr kumimoji="0" lang="en-GB" sz="1600" b="0" u="none" strike="noStrike" kern="1200" cap="none" spc="0" normalizeH="0" baseline="0" dirty="0">
                        <a:ln>
                          <a:noFill/>
                        </a:ln>
                        <a:solidFill>
                          <a:prstClr val="black"/>
                        </a:solidFill>
                        <a:effectLst/>
                        <a:uLnTx/>
                        <a:uFillTx/>
                        <a:latin typeface="+mn-lt"/>
                        <a:ea typeface="+mn-ea"/>
                        <a:cs typeface="+mn-cs"/>
                      </a:endParaRPr>
                    </a:p>
                  </a:txBody>
                  <a:tcPr marL="68580" marR="68580" marT="0" marB="0"/>
                </a:tc>
                <a:extLst>
                  <a:ext uri="{0D108BD9-81ED-4DB2-BD59-A6C34878D82A}">
                    <a16:rowId xmlns:a16="http://schemas.microsoft.com/office/drawing/2014/main" val="353442395"/>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1"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1"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1" u="none" strike="noStrike" kern="1200" cap="none" spc="0" normalizeH="0" baseline="0" noProof="0" dirty="0">
                          <a:ln>
                            <a:noFill/>
                          </a:ln>
                          <a:solidFill>
                            <a:prstClr val="black"/>
                          </a:solidFill>
                          <a:effectLst/>
                          <a:uLnTx/>
                          <a:uFillTx/>
                        </a:rPr>
                        <a:t>D.	Real estate services</a:t>
                      </a:r>
                    </a:p>
                  </a:txBody>
                  <a:tcPr/>
                </a:tc>
                <a:tc hMerge="1">
                  <a:txBody>
                    <a:bodyPr/>
                    <a:lstStyle/>
                    <a:p>
                      <a:endParaRPr lang="en-GB" sz="1600" dirty="0"/>
                    </a:p>
                  </a:txBody>
                  <a:tcPr>
                    <a:noFill/>
                  </a:tcPr>
                </a:tc>
                <a:tc hMerge="1">
                  <a:txBody>
                    <a:bodyPr/>
                    <a:lstStyle/>
                    <a:p>
                      <a:pPr marL="360363" indent="-360363" algn="just">
                        <a:lnSpc>
                          <a:spcPct val="115000"/>
                        </a:lnSpc>
                        <a:spcBef>
                          <a:spcPts val="300"/>
                        </a:spcBef>
                        <a:spcAft>
                          <a:spcPts val="300"/>
                        </a:spcAft>
                      </a:pPr>
                      <a:endParaRPr kumimoji="0" lang="en-GB" sz="1600" b="0" u="none" strike="noStrike" kern="1200" cap="none" spc="0" normalizeH="0" baseline="0" dirty="0">
                        <a:ln>
                          <a:noFill/>
                        </a:ln>
                        <a:solidFill>
                          <a:prstClr val="black"/>
                        </a:solidFill>
                        <a:effectLst/>
                        <a:uLnTx/>
                        <a:uFillTx/>
                        <a:latin typeface="+mn-lt"/>
                        <a:ea typeface="+mn-ea"/>
                        <a:cs typeface="+mn-cs"/>
                      </a:endParaRPr>
                    </a:p>
                  </a:txBody>
                  <a:tcPr marL="68580" marR="68580" marT="0" marB="0"/>
                </a:tc>
                <a:extLst>
                  <a:ext uri="{0D108BD9-81ED-4DB2-BD59-A6C34878D82A}">
                    <a16:rowId xmlns:a16="http://schemas.microsoft.com/office/drawing/2014/main" val="37787264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a.	Involving own or leased property (CPC 821)</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a.	Involving own or leased property (CPC 721)</a:t>
                      </a:r>
                    </a:p>
                  </a:txBody>
                  <a:tcPr/>
                </a:tc>
                <a:extLst>
                  <a:ext uri="{0D108BD9-81ED-4DB2-BD59-A6C34878D82A}">
                    <a16:rowId xmlns:a16="http://schemas.microsoft.com/office/drawing/2014/main" val="31745733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b.	On a fee or contract basis (CPC 822)</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b.	On a fee or contract basis (CPC 722)</a:t>
                      </a:r>
                    </a:p>
                  </a:txBody>
                  <a:tcPr/>
                </a:tc>
                <a:extLst>
                  <a:ext uri="{0D108BD9-81ED-4DB2-BD59-A6C34878D82A}">
                    <a16:rowId xmlns:a16="http://schemas.microsoft.com/office/drawing/2014/main" val="3662298479"/>
                  </a:ext>
                </a:extLst>
              </a:tr>
            </a:tbl>
          </a:graphicData>
        </a:graphic>
      </p:graphicFrame>
    </p:spTree>
    <p:extLst>
      <p:ext uri="{BB962C8B-B14F-4D97-AF65-F5344CB8AC3E}">
        <p14:creationId xmlns:p14="http://schemas.microsoft.com/office/powerpoint/2010/main" val="332562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3C51-6457-D1DE-1459-7EB9139F613D}"/>
              </a:ext>
            </a:extLst>
          </p:cNvPr>
          <p:cNvSpPr>
            <a:spLocks noGrp="1"/>
          </p:cNvSpPr>
          <p:nvPr>
            <p:ph type="title"/>
          </p:nvPr>
        </p:nvSpPr>
        <p:spPr/>
        <p:txBody>
          <a:bodyPr/>
          <a:lstStyle/>
          <a:p>
            <a:r>
              <a:rPr lang="en-GB" dirty="0" err="1"/>
              <a:t>Ofertas</a:t>
            </a:r>
            <a:r>
              <a:rPr lang="en-GB" dirty="0"/>
              <a:t> de “base" </a:t>
            </a:r>
          </a:p>
        </p:txBody>
      </p:sp>
      <p:sp>
        <p:nvSpPr>
          <p:cNvPr id="3" name="Text Placeholder 2">
            <a:extLst>
              <a:ext uri="{FF2B5EF4-FFF2-40B4-BE49-F238E27FC236}">
                <a16:creationId xmlns:a16="http://schemas.microsoft.com/office/drawing/2014/main" id="{8B06A7DF-CFB4-FB06-28CD-9AA691FF7D6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44264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rental/leasing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643241048"/>
              </p:ext>
            </p:extLst>
          </p:nvPr>
        </p:nvGraphicFramePr>
        <p:xfrm>
          <a:off x="838200" y="1363730"/>
          <a:ext cx="10515601" cy="505968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228119">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22811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c.	Relating to other transport equipment:</a:t>
                      </a:r>
                    </a:p>
                  </a:txBody>
                  <a:tcPr/>
                </a:tc>
                <a:tc>
                  <a:txBody>
                    <a:bodyPr/>
                    <a:lstStyle/>
                    <a:p>
                      <a:endParaRPr lang="en-GB" sz="16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Concerning transport equipment (CPC 7311):</a:t>
                      </a:r>
                    </a:p>
                  </a:txBody>
                  <a:tcPr/>
                </a:tc>
                <a:extLst>
                  <a:ext uri="{0D108BD9-81ED-4DB2-BD59-A6C34878D82A}">
                    <a16:rowId xmlns:a16="http://schemas.microsoft.com/office/drawing/2014/main" val="2278730309"/>
                  </a:ext>
                </a:extLst>
              </a:tr>
              <a:tr h="228119">
                <a:tc>
                  <a:txBody>
                    <a:bodyPr/>
                    <a:lstStyle/>
                    <a:p>
                      <a:pPr marL="742950" lvl="1" indent="-285750">
                        <a:buFont typeface="Arial" panose="020B0604020202020204" pitchFamily="34" charset="0"/>
                        <a:buChar char="•"/>
                        <a:tabLst>
                          <a:tab pos="363538" algn="l"/>
                        </a:tabLst>
                      </a:pPr>
                      <a:r>
                        <a:rPr lang="en-GB" sz="1600" i="0" dirty="0"/>
                        <a:t>Private cars (CPC 83101)</a:t>
                      </a:r>
                    </a:p>
                  </a:txBody>
                  <a:tcPr/>
                </a:tc>
                <a:tc>
                  <a:txBody>
                    <a:bodyPr/>
                    <a:lstStyle/>
                    <a:p>
                      <a:endParaRPr lang="en-GB" sz="16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lang="en-GB" sz="1600" i="0" dirty="0"/>
                        <a:t>	</a:t>
                      </a:r>
                      <a:r>
                        <a:rPr lang="en-GB" sz="1600" i="0" dirty="0" err="1"/>
                        <a:t>i</a:t>
                      </a:r>
                      <a:r>
                        <a:rPr lang="en-GB" sz="1600" i="0" dirty="0"/>
                        <a:t>.	</a:t>
                      </a:r>
                      <a:r>
                        <a:rPr lang="en-GB" sz="1600" i="0" kern="1200" dirty="0">
                          <a:solidFill>
                            <a:schemeClr val="tx1"/>
                          </a:solidFill>
                          <a:latin typeface="+mn-lt"/>
                          <a:ea typeface="+mn-ea"/>
                          <a:cs typeface="+mn-cs"/>
                        </a:rPr>
                        <a:t>Cars</a:t>
                      </a:r>
                      <a:r>
                        <a:rPr lang="en-GB" sz="1600" i="0" dirty="0"/>
                        <a:t> and light vans (CPC 73111)</a:t>
                      </a:r>
                    </a:p>
                  </a:txBody>
                  <a:tcPr/>
                </a:tc>
                <a:extLst>
                  <a:ext uri="{0D108BD9-81ED-4DB2-BD59-A6C34878D82A}">
                    <a16:rowId xmlns:a16="http://schemas.microsoft.com/office/drawing/2014/main" val="481349577"/>
                  </a:ext>
                </a:extLst>
              </a:tr>
              <a:tr h="228119">
                <a:tc>
                  <a:txBody>
                    <a:bodyPr/>
                    <a:lstStyle/>
                    <a:p>
                      <a:pPr marL="742950" lvl="1" indent="-285750">
                        <a:buFont typeface="Arial" panose="020B0604020202020204" pitchFamily="34" charset="0"/>
                        <a:buChar char="•"/>
                        <a:tabLst>
                          <a:tab pos="363538" algn="l"/>
                        </a:tabLst>
                      </a:pPr>
                      <a:r>
                        <a:rPr lang="en-GB" sz="1600" i="0" dirty="0"/>
                        <a:t>Cargo vans and utilities (CPC 83102)</a:t>
                      </a:r>
                    </a:p>
                  </a:txBody>
                  <a:tcPr/>
                </a:tc>
                <a:tc>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lang="en-GB" sz="1600" i="0" dirty="0"/>
                        <a:t>	ii.	Goods transport motor vehicles (CPC 73112)</a:t>
                      </a:r>
                    </a:p>
                  </a:txBody>
                  <a:tcPr>
                    <a:noFill/>
                  </a:tcPr>
                </a:tc>
                <a:extLst>
                  <a:ext uri="{0D108BD9-81ED-4DB2-BD59-A6C34878D82A}">
                    <a16:rowId xmlns:a16="http://schemas.microsoft.com/office/drawing/2014/main" val="1379714655"/>
                  </a:ext>
                </a:extLst>
              </a:tr>
              <a:tr h="228119">
                <a:tc rowSpan="2">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Other transport equipment (CPC 83105)</a:t>
                      </a:r>
                    </a:p>
                  </a:txBody>
                  <a:tcPr/>
                </a:tc>
                <a:tc rowSpan="2">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iii.	Railroad vehicles (CPC 73113)</a:t>
                      </a:r>
                    </a:p>
                  </a:txBody>
                  <a:tcPr>
                    <a:noFill/>
                  </a:tcPr>
                </a:tc>
                <a:extLst>
                  <a:ext uri="{0D108BD9-81ED-4DB2-BD59-A6C34878D82A}">
                    <a16:rowId xmlns:a16="http://schemas.microsoft.com/office/drawing/2014/main" val="914628477"/>
                  </a:ext>
                </a:extLst>
              </a:tr>
              <a:tr h="228119">
                <a:tc vMerge="1">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iv.	Other land transport equipment (CPC 73114)</a:t>
                      </a:r>
                    </a:p>
                  </a:txBody>
                  <a:tcPr>
                    <a:noFill/>
                  </a:tcPr>
                </a:tc>
                <a:extLst>
                  <a:ext uri="{0D108BD9-81ED-4DB2-BD59-A6C34878D82A}">
                    <a16:rowId xmlns:a16="http://schemas.microsoft.com/office/drawing/2014/main" val="320679725"/>
                  </a:ext>
                </a:extLst>
              </a:tr>
              <a:tr h="22811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Relating to ships (CPC 83103)</a:t>
                      </a:r>
                    </a:p>
                  </a:txBody>
                  <a:tcPr/>
                </a:tc>
                <a:tc>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v.	Vessels (CPC 73115)</a:t>
                      </a:r>
                    </a:p>
                  </a:txBody>
                  <a:tcPr>
                    <a:noFill/>
                  </a:tcPr>
                </a:tc>
                <a:extLst>
                  <a:ext uri="{0D108BD9-81ED-4DB2-BD59-A6C34878D82A}">
                    <a16:rowId xmlns:a16="http://schemas.microsoft.com/office/drawing/2014/main" val="2190380608"/>
                  </a:ext>
                </a:extLst>
              </a:tr>
              <a:tr h="22811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Relating to aircraft (CPC 83104)</a:t>
                      </a:r>
                    </a:p>
                  </a:txBody>
                  <a:tcPr/>
                </a:tc>
                <a:tc>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vi.	Aircraft (CPC 73116)</a:t>
                      </a:r>
                    </a:p>
                  </a:txBody>
                  <a:tcPr>
                    <a:noFill/>
                  </a:tcPr>
                </a:tc>
                <a:extLst>
                  <a:ext uri="{0D108BD9-81ED-4DB2-BD59-A6C34878D82A}">
                    <a16:rowId xmlns:a16="http://schemas.microsoft.com/office/drawing/2014/main" val="2840914685"/>
                  </a:ext>
                </a:extLst>
              </a:tr>
              <a:tr h="39402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 – may be included within other transport equipment</a:t>
                      </a:r>
                    </a:p>
                  </a:txBody>
                  <a:tcPr>
                    <a:solidFill>
                      <a:srgbClr val="FFC000"/>
                    </a:solidFill>
                  </a:tcPr>
                </a:tc>
                <a:tc>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vii.	Containers (CPC 73117)</a:t>
                      </a:r>
                    </a:p>
                  </a:txBody>
                  <a:tcPr>
                    <a:solidFill>
                      <a:srgbClr val="FFC000"/>
                    </a:solidFill>
                  </a:tcPr>
                </a:tc>
                <a:extLst>
                  <a:ext uri="{0D108BD9-81ED-4DB2-BD59-A6C34878D82A}">
                    <a16:rowId xmlns:a16="http://schemas.microsoft.com/office/drawing/2014/main" val="2258750495"/>
                  </a:ext>
                </a:extLst>
              </a:tr>
              <a:tr h="891737">
                <a:tc rowSpan="2">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startAt="4"/>
                        <a:tabLst>
                          <a:tab pos="363538" algn="l"/>
                        </a:tabLst>
                        <a:defRPr/>
                      </a:pPr>
                      <a:r>
                        <a:rPr lang="en-GB" sz="1600" i="0" dirty="0"/>
                        <a:t>Relating to other machinery and equipment (CPC 83106-83109):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Agricultural (CPC 83106)</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Construction (CPC 83107)</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Office (CPC 83108)</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Other (CPC 83109)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Personal and household goods (CPC 832)</a:t>
                      </a:r>
                    </a:p>
                  </a:txBody>
                  <a:tcPr/>
                </a:tc>
                <a:tc>
                  <a:txBody>
                    <a:bodyPr/>
                    <a:lstStyle/>
                    <a:p>
                      <a:endParaRPr lang="en-GB" sz="1600" i="0" dirty="0"/>
                    </a:p>
                  </a:txBody>
                  <a:tcP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startAt="2"/>
                        <a:tabLst>
                          <a:tab pos="363538" algn="l"/>
                        </a:tabLst>
                        <a:defRPr/>
                      </a:pPr>
                      <a:r>
                        <a:rPr lang="en-GB" sz="1600" dirty="0"/>
                        <a:t>Concerning other machinery and equipment (CPC 7312)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i="1" dirty="0"/>
                        <a:t>Refers to agricultural, construction, office, telecom equipment etc.</a:t>
                      </a:r>
                    </a:p>
                  </a:txBody>
                  <a:tcPr>
                    <a:noFill/>
                  </a:tcPr>
                </a:tc>
                <a:extLst>
                  <a:ext uri="{0D108BD9-81ED-4DB2-BD59-A6C34878D82A}">
                    <a16:rowId xmlns:a16="http://schemas.microsoft.com/office/drawing/2014/main" val="2860084557"/>
                  </a:ext>
                </a:extLst>
              </a:tr>
              <a:tr h="66361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0" dirty="0"/>
                    </a:p>
                  </a:txBody>
                  <a:tcPr/>
                </a:tc>
                <a:tc>
                  <a:txBody>
                    <a:bodyPr/>
                    <a:lstStyle/>
                    <a:p>
                      <a:endParaRPr lang="en-GB" sz="1600" i="0" dirty="0"/>
                    </a:p>
                  </a:txBody>
                  <a:tcP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startAt="3"/>
                        <a:tabLst>
                          <a:tab pos="363538" algn="l"/>
                          <a:tab pos="711200" algn="l"/>
                        </a:tabLst>
                        <a:defRPr/>
                      </a:pPr>
                      <a:r>
                        <a:rPr lang="en-GB" sz="1600" dirty="0"/>
                        <a:t>Concerning other goods (CPC 732)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i="1" dirty="0"/>
                        <a:t>Refers to personal and household goods</a:t>
                      </a:r>
                      <a:endParaRPr lang="en-GB" sz="1600" dirty="0"/>
                    </a:p>
                  </a:txBody>
                  <a:tcPr>
                    <a:noFill/>
                  </a:tcPr>
                </a:tc>
                <a:extLst>
                  <a:ext uri="{0D108BD9-81ED-4DB2-BD59-A6C34878D82A}">
                    <a16:rowId xmlns:a16="http://schemas.microsoft.com/office/drawing/2014/main" val="62932512"/>
                  </a:ext>
                </a:extLst>
              </a:tr>
            </a:tbl>
          </a:graphicData>
        </a:graphic>
      </p:graphicFrame>
    </p:spTree>
    <p:extLst>
      <p:ext uri="{BB962C8B-B14F-4D97-AF65-F5344CB8AC3E}">
        <p14:creationId xmlns:p14="http://schemas.microsoft.com/office/powerpoint/2010/main" val="2899476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Other business services - Semi-professional</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3820917027"/>
              </p:ext>
            </p:extLst>
          </p:nvPr>
        </p:nvGraphicFramePr>
        <p:xfrm>
          <a:off x="838200" y="1363730"/>
          <a:ext cx="10515601" cy="396240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363538" indent="-363538">
                        <a:tabLst>
                          <a:tab pos="363538" algn="l"/>
                        </a:tabLst>
                      </a:pPr>
                      <a:r>
                        <a:rPr lang="en-GB" sz="1600" dirty="0"/>
                        <a:t>b.	Market research and public opinion polling services (CPC 864)</a:t>
                      </a:r>
                    </a:p>
                  </a:txBody>
                  <a:tcPr/>
                </a:tc>
                <a:tc>
                  <a:txBody>
                    <a:bodyPr/>
                    <a:lstStyle/>
                    <a:p>
                      <a:endParaRPr lang="en-GB" sz="1600" dirty="0"/>
                    </a:p>
                  </a:txBody>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Market research and public opinion polling services (CPC 837)</a:t>
                      </a:r>
                    </a:p>
                  </a:txBody>
                  <a:tcPr/>
                </a:tc>
                <a:extLst>
                  <a:ext uri="{0D108BD9-81ED-4DB2-BD59-A6C34878D82A}">
                    <a16:rowId xmlns:a16="http://schemas.microsoft.com/office/drawing/2014/main" val="2278730309"/>
                  </a:ext>
                </a:extLst>
              </a:tr>
              <a:tr h="0">
                <a:tc>
                  <a:txBody>
                    <a:bodyPr/>
                    <a:lstStyle/>
                    <a:p>
                      <a:pPr>
                        <a:tabLst>
                          <a:tab pos="363538" algn="l"/>
                        </a:tabLst>
                      </a:pPr>
                      <a:r>
                        <a:rPr lang="en-GB" sz="1600" dirty="0"/>
                        <a:t>c.	Management consulting services (CPC 865)</a:t>
                      </a:r>
                    </a:p>
                  </a:txBody>
                  <a:tcPr/>
                </a:tc>
                <a:tc>
                  <a:txBody>
                    <a:bodyPr/>
                    <a:lstStyle/>
                    <a:p>
                      <a:endParaRPr lang="en-GB" sz="1600" dirty="0"/>
                    </a:p>
                  </a:txBody>
                  <a:tcPr/>
                </a:tc>
                <a:tc>
                  <a:txBody>
                    <a:bodyPr/>
                    <a:lstStyle/>
                    <a:p>
                      <a:pPr marL="363538" indent="-363538">
                        <a:tabLst>
                          <a:tab pos="363538" algn="l"/>
                        </a:tabLst>
                      </a:pPr>
                      <a:r>
                        <a:rPr lang="en-GB" sz="1600" dirty="0" err="1"/>
                        <a:t>c.i.</a:t>
                      </a:r>
                      <a:r>
                        <a:rPr lang="en-GB" sz="1600" dirty="0"/>
                        <a:t>	Management consulting and management services (CPC 8311)</a:t>
                      </a:r>
                    </a:p>
                    <a:p>
                      <a:pPr marL="363538" indent="-363538">
                        <a:tabLst>
                          <a:tab pos="363538" algn="l"/>
                        </a:tabLst>
                      </a:pPr>
                      <a:r>
                        <a:rPr lang="en-GB" sz="1600" dirty="0" err="1"/>
                        <a:t>c.ii</a:t>
                      </a:r>
                      <a:r>
                        <a:rPr lang="en-GB" sz="1600" dirty="0"/>
                        <a:t>.	Business consulting services (CPC 8312)</a:t>
                      </a:r>
                    </a:p>
                  </a:txBody>
                  <a:tcPr/>
                </a:tc>
                <a:extLst>
                  <a:ext uri="{0D108BD9-81ED-4DB2-BD59-A6C34878D82A}">
                    <a16:rowId xmlns:a16="http://schemas.microsoft.com/office/drawing/2014/main" val="481349577"/>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i="0" dirty="0"/>
                        <a:t>d.	Services related to m</a:t>
                      </a:r>
                      <a:r>
                        <a:rPr lang="en-GB" sz="1600" dirty="0"/>
                        <a:t>anagement consulting (CPC 866)</a:t>
                      </a:r>
                      <a:endParaRPr lang="en-GB" sz="1600" i="0" dirty="0"/>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AutoNum type="alphaLcPeriod" startAt="4"/>
                        <a:tabLst>
                          <a:tab pos="363538" algn="l"/>
                        </a:tabLst>
                        <a:defRPr/>
                      </a:pPr>
                      <a:r>
                        <a:rPr lang="en-GB" sz="1600" i="0" dirty="0"/>
                        <a:t>Other management services (other than IT and construction project management services) </a:t>
                      </a:r>
                      <a:r>
                        <a:rPr lang="en-GB" sz="1600" i="0" dirty="0" err="1"/>
                        <a:t>n.e.c.</a:t>
                      </a:r>
                      <a:r>
                        <a:rPr lang="en-GB" sz="1600" i="0" dirty="0"/>
                        <a:t> </a:t>
                      </a:r>
                      <a:r>
                        <a:rPr lang="en-GB" sz="1600" dirty="0"/>
                        <a:t>(CPC 8319)</a:t>
                      </a: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Note: Management consulting relating to arbitration and conciliation listed with legal services</a:t>
                      </a:r>
                    </a:p>
                  </a:txBody>
                  <a:tcPr>
                    <a:solidFill>
                      <a:srgbClr val="FFC000"/>
                    </a:solidFill>
                  </a:tcPr>
                </a:tc>
                <a:extLst>
                  <a:ext uri="{0D108BD9-81ED-4DB2-BD59-A6C34878D82A}">
                    <a16:rowId xmlns:a16="http://schemas.microsoft.com/office/drawing/2014/main" val="1379714655"/>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Technical testing and analysis services (CPC 8676)</a:t>
                      </a:r>
                    </a:p>
                  </a:txBody>
                  <a:tcPr/>
                </a:tc>
                <a:tc rowSpan="2">
                  <a:txBody>
                    <a:bodyPr/>
                    <a:lstStyle/>
                    <a:p>
                      <a:endParaRPr lang="en-GB" sz="1600" dirty="0"/>
                    </a:p>
                  </a:txBody>
                  <a:tcPr>
                    <a:noFill/>
                  </a:tcPr>
                </a:tc>
                <a:tc rowSpan="2">
                  <a:txBody>
                    <a:bodyPr/>
                    <a:lstStyle/>
                    <a:p>
                      <a:pPr>
                        <a:tabLst>
                          <a:tab pos="363538" algn="l"/>
                        </a:tabLst>
                      </a:pPr>
                      <a:r>
                        <a:rPr lang="en-GB" sz="1600" dirty="0"/>
                        <a:t>e.	Scientific and other technical services (CPC 834)</a:t>
                      </a:r>
                    </a:p>
                  </a:txBody>
                  <a:tcPr>
                    <a:noFill/>
                  </a:tcPr>
                </a:tc>
                <a:extLst>
                  <a:ext uri="{0D108BD9-81ED-4DB2-BD59-A6C34878D82A}">
                    <a16:rowId xmlns:a16="http://schemas.microsoft.com/office/drawing/2014/main" val="1281280544"/>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m.	Related scientific and technical consulting services (CPC 8675)	</a:t>
                      </a:r>
                    </a:p>
                  </a:txBody>
                  <a:tcPr/>
                </a:tc>
                <a:tc vMerge="1">
                  <a:txBody>
                    <a:bodyPr/>
                    <a:lstStyle/>
                    <a:p>
                      <a:endParaRPr lang="en-GB" sz="1600" dirty="0"/>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tc>
                <a:extLst>
                  <a:ext uri="{0D108BD9-81ED-4DB2-BD59-A6C34878D82A}">
                    <a16:rowId xmlns:a16="http://schemas.microsoft.com/office/drawing/2014/main" val="353442395"/>
                  </a:ext>
                </a:extLst>
              </a:tr>
            </a:tbl>
          </a:graphicData>
        </a:graphic>
      </p:graphicFrame>
      <p:cxnSp>
        <p:nvCxnSpPr>
          <p:cNvPr id="3" name="Connector: Elbow 2">
            <a:extLst>
              <a:ext uri="{FF2B5EF4-FFF2-40B4-BE49-F238E27FC236}">
                <a16:creationId xmlns:a16="http://schemas.microsoft.com/office/drawing/2014/main" id="{095A8013-687B-064A-B2A6-B7DF0D268037}"/>
              </a:ext>
            </a:extLst>
          </p:cNvPr>
          <p:cNvCxnSpPr>
            <a:cxnSpLocks/>
          </p:cNvCxnSpPr>
          <p:nvPr/>
        </p:nvCxnSpPr>
        <p:spPr>
          <a:xfrm>
            <a:off x="5588000" y="4133273"/>
            <a:ext cx="1016000" cy="1913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7105ABE9-FB28-FEF8-379D-AF42C0A3AAFD}"/>
              </a:ext>
            </a:extLst>
          </p:cNvPr>
          <p:cNvCxnSpPr>
            <a:cxnSpLocks/>
          </p:cNvCxnSpPr>
          <p:nvPr/>
        </p:nvCxnSpPr>
        <p:spPr>
          <a:xfrm flipV="1">
            <a:off x="5588000" y="4324621"/>
            <a:ext cx="1016000" cy="1659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488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normAutofit/>
          </a:bodyPr>
          <a:lstStyle/>
          <a:p>
            <a:r>
              <a:rPr lang="en-GB" sz="4000" dirty="0"/>
              <a:t>Other business services – Incidental/support serv.</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463514501"/>
              </p:ext>
            </p:extLst>
          </p:nvPr>
        </p:nvGraphicFramePr>
        <p:xfrm>
          <a:off x="838200" y="1363730"/>
          <a:ext cx="10515601" cy="454152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342900" indent="-342900">
                        <a:buAutoNum type="alphaLcPeriod" startAt="6"/>
                        <a:tabLst>
                          <a:tab pos="363538" algn="l"/>
                        </a:tabLst>
                      </a:pPr>
                      <a:r>
                        <a:rPr lang="en-GB" sz="1600" dirty="0"/>
                        <a:t>Services incidental to agriculture, hunting and forestry (CPC 881)</a:t>
                      </a:r>
                    </a:p>
                  </a:txBody>
                  <a:tcPr/>
                </a:tc>
                <a:tc rowSpan="2">
                  <a:txBody>
                    <a:bodyPr/>
                    <a:lstStyle/>
                    <a:p>
                      <a:endParaRPr lang="en-GB" sz="1600" dirty="0"/>
                    </a:p>
                  </a:txBody>
                  <a:tcPr/>
                </a:tc>
                <a:tc rowSpan="2">
                  <a:txBody>
                    <a:bodyPr/>
                    <a:lstStyle/>
                    <a:p>
                      <a:pPr marL="342900" indent="-342900">
                        <a:buAutoNum type="alphaLcPeriod" startAt="6"/>
                        <a:tabLst>
                          <a:tab pos="363538" algn="l"/>
                        </a:tabLst>
                      </a:pPr>
                      <a:r>
                        <a:rPr lang="en-GB" sz="1600" dirty="0"/>
                        <a:t>Support and operation services to agriculture, hunting, forestry and fishing (CPC 861)</a:t>
                      </a:r>
                    </a:p>
                  </a:txBody>
                  <a:tcPr/>
                </a:tc>
                <a:extLst>
                  <a:ext uri="{0D108BD9-81ED-4DB2-BD59-A6C34878D82A}">
                    <a16:rowId xmlns:a16="http://schemas.microsoft.com/office/drawing/2014/main" val="2278730309"/>
                  </a:ext>
                </a:extLst>
              </a:tr>
              <a:tr h="0">
                <a:tc>
                  <a:txBody>
                    <a:bodyPr/>
                    <a:lstStyle/>
                    <a:p>
                      <a:pPr>
                        <a:tabLst>
                          <a:tab pos="363538" algn="l"/>
                        </a:tabLst>
                      </a:pPr>
                      <a:r>
                        <a:rPr lang="en-GB" sz="1600" dirty="0"/>
                        <a:t>g.	Services incidental to fishing (CPC 882)</a:t>
                      </a:r>
                    </a:p>
                  </a:txBody>
                  <a:tcPr/>
                </a:tc>
                <a:tc vMerge="1">
                  <a:txBody>
                    <a:bodyPr/>
                    <a:lstStyle/>
                    <a:p>
                      <a:endParaRPr lang="en-GB" sz="1600" dirty="0"/>
                    </a:p>
                  </a:txBody>
                  <a:tcPr/>
                </a:tc>
                <a:tc vMerge="1">
                  <a:txBody>
                    <a:bodyPr/>
                    <a:lstStyle/>
                    <a:p>
                      <a:pPr>
                        <a:tabLst>
                          <a:tab pos="363538" algn="l"/>
                        </a:tabLst>
                      </a:pPr>
                      <a:endParaRPr lang="en-GB" sz="1600" dirty="0"/>
                    </a:p>
                  </a:txBody>
                  <a:tcPr/>
                </a:tc>
                <a:extLst>
                  <a:ext uri="{0D108BD9-81ED-4DB2-BD59-A6C34878D82A}">
                    <a16:rowId xmlns:a16="http://schemas.microsoft.com/office/drawing/2014/main" val="4813495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0" dirty="0"/>
                        <a:t>h.	</a:t>
                      </a:r>
                      <a:r>
                        <a:rPr lang="en-GB" sz="1600" dirty="0"/>
                        <a:t>Services incidental to mining (CPC 883+5115)</a:t>
                      </a:r>
                      <a:endParaRPr lang="en-GB" sz="1600" i="0" dirty="0"/>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i="0" dirty="0"/>
                        <a:t>g.	</a:t>
                      </a:r>
                      <a:r>
                        <a:rPr lang="en-GB" sz="1600" dirty="0"/>
                        <a:t>Support and operation services to mining (CPC 862)</a:t>
                      </a:r>
                      <a:endParaRPr lang="en-GB" sz="1600" i="0" dirty="0"/>
                    </a:p>
                  </a:txBody>
                  <a:tcPr>
                    <a:noFill/>
                  </a:tcPr>
                </a:tc>
                <a:extLst>
                  <a:ext uri="{0D108BD9-81ED-4DB2-BD59-A6C34878D82A}">
                    <a16:rowId xmlns:a16="http://schemas.microsoft.com/office/drawing/2014/main" val="1379714655"/>
                  </a:ext>
                </a:extLst>
              </a:tr>
              <a:tr h="17863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solidFill>
                      <a:schemeClr val="bg1">
                        <a:lumMod val="75000"/>
                      </a:schemeClr>
                    </a:solidFill>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h.	</a:t>
                      </a:r>
                      <a:r>
                        <a:rPr lang="en-GB" sz="1600" dirty="0"/>
                        <a:t>Support and operation services electricity, gas and water distribution (CPC 863)</a:t>
                      </a:r>
                      <a:endParaRPr kumimoji="0" lang="en-GB" sz="1600" b="0" u="none" strike="noStrike" kern="1200" cap="none" spc="0" normalizeH="0" baseline="0" noProof="0" dirty="0">
                        <a:ln>
                          <a:noFill/>
                        </a:ln>
                        <a:solidFill>
                          <a:prstClr val="black"/>
                        </a:solidFill>
                        <a:effectLst/>
                        <a:uLnTx/>
                        <a:uFillTx/>
                      </a:endParaRPr>
                    </a:p>
                  </a:txBody>
                  <a:tcPr>
                    <a:solidFill>
                      <a:srgbClr val="FFC000"/>
                    </a:solidFill>
                  </a:tcPr>
                </a:tc>
                <a:extLst>
                  <a:ext uri="{0D108BD9-81ED-4DB2-BD59-A6C34878D82A}">
                    <a16:rowId xmlns:a16="http://schemas.microsoft.com/office/drawing/2014/main" val="1369465794"/>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j.	</a:t>
                      </a:r>
                      <a:r>
                        <a:rPr lang="en-GB" sz="1600" dirty="0"/>
                        <a:t>Services incidental to energy distribution (CPC 887)</a:t>
                      </a:r>
                      <a:endParaRPr kumimoji="0" lang="en-GB" sz="1600" b="0" u="none" strike="noStrike" kern="1200" cap="none" spc="0" normalizeH="0" baseline="0" noProof="0" dirty="0">
                        <a:ln>
                          <a:noFill/>
                        </a:ln>
                        <a:solidFill>
                          <a:prstClr val="black"/>
                        </a:solidFill>
                        <a:effectLst/>
                        <a:uLnTx/>
                        <a:uFillTx/>
                      </a:endParaRPr>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solidFill>
                      <a:schemeClr val="bg1">
                        <a:lumMod val="75000"/>
                      </a:schemeClr>
                    </a:solidFill>
                  </a:tcPr>
                </a:tc>
                <a:extLst>
                  <a:ext uri="{0D108BD9-81ED-4DB2-BD59-A6C34878D82A}">
                    <a16:rowId xmlns:a16="http://schemas.microsoft.com/office/drawing/2014/main" val="353442395"/>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err="1">
                          <a:ln>
                            <a:noFill/>
                          </a:ln>
                          <a:solidFill>
                            <a:prstClr val="black"/>
                          </a:solidFill>
                          <a:effectLst/>
                          <a:uLnTx/>
                          <a:uFillTx/>
                        </a:rPr>
                        <a:t>i</a:t>
                      </a:r>
                      <a:r>
                        <a:rPr kumimoji="0" lang="en-GB" sz="1600" b="0" u="none" strike="noStrike" kern="1200" cap="none" spc="0" normalizeH="0" baseline="0" noProof="0" dirty="0">
                          <a:ln>
                            <a:noFill/>
                          </a:ln>
                          <a:solidFill>
                            <a:prstClr val="black"/>
                          </a:solidFill>
                          <a:effectLst/>
                          <a:uLnTx/>
                          <a:uFillTx/>
                        </a:rPr>
                        <a:t>.	</a:t>
                      </a:r>
                      <a:r>
                        <a:rPr lang="en-GB" sz="1600" kern="1200" dirty="0">
                          <a:solidFill>
                            <a:schemeClr val="tx1"/>
                          </a:solidFill>
                          <a:latin typeface="+mn-lt"/>
                          <a:ea typeface="+mn-ea"/>
                          <a:cs typeface="+mn-cs"/>
                        </a:rPr>
                        <a:t>Services</a:t>
                      </a:r>
                      <a:r>
                        <a:rPr lang="en-GB" sz="1600" dirty="0"/>
                        <a:t> incidental to manufacturing (CPC 884+885, except for 88442)</a:t>
                      </a:r>
                      <a:endParaRPr kumimoji="0" lang="en-GB" sz="1600" b="0" u="none" strike="noStrike" kern="1200" cap="none" spc="0" normalizeH="0" baseline="0" noProof="0" dirty="0">
                        <a:ln>
                          <a:noFill/>
                        </a:ln>
                        <a:solidFill>
                          <a:prstClr val="black"/>
                        </a:solidFill>
                        <a:effectLst/>
                        <a:uLnTx/>
                        <a:uFillTx/>
                      </a:endParaRPr>
                    </a:p>
                  </a:txBody>
                  <a:tcPr/>
                </a:tc>
                <a:tc>
                  <a:txBody>
                    <a:bodyPr/>
                    <a:lstStyle/>
                    <a:p>
                      <a:endParaRPr lang="en-GB" sz="1600" dirty="0"/>
                    </a:p>
                  </a:txBody>
                  <a:tcPr>
                    <a:noFill/>
                  </a:tcPr>
                </a:tc>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LcPeriod"/>
                        <a:tabLst>
                          <a:tab pos="363538" algn="l"/>
                        </a:tabLst>
                        <a:defRPr/>
                      </a:pPr>
                      <a:r>
                        <a:rPr lang="en-GB" sz="1600" dirty="0"/>
                        <a:t>Support and operation services to manufacturing (CPC 881-889)</a:t>
                      </a:r>
                      <a:endParaRPr kumimoji="0" lang="en-GB" sz="1600" b="0" u="none" strike="noStrike" kern="1200" cap="none" spc="0" normalizeH="0" baseline="0" noProof="0" dirty="0">
                        <a:ln>
                          <a:noFill/>
                        </a:ln>
                        <a:solidFill>
                          <a:prstClr val="black"/>
                        </a:solidFill>
                        <a:effectLst/>
                        <a:uLnTx/>
                        <a:uFillTx/>
                      </a:endParaRPr>
                    </a:p>
                    <a:p>
                      <a:pPr marL="400050" marR="0" lvl="0" indent="-400050" algn="l" defTabSz="914400" rtl="0" eaLnBrk="1" fontAlgn="auto" latinLnBrk="0" hangingPunct="1">
                        <a:lnSpc>
                          <a:spcPct val="100000"/>
                        </a:lnSpc>
                        <a:spcBef>
                          <a:spcPts val="0"/>
                        </a:spcBef>
                        <a:spcAft>
                          <a:spcPts val="0"/>
                        </a:spcAft>
                        <a:buClrTx/>
                        <a:buSzTx/>
                        <a:buFontTx/>
                        <a:buAutoNum type="romanLcPeriod"/>
                        <a:tabLst>
                          <a:tab pos="363538" algn="l"/>
                        </a:tabLst>
                        <a:defRPr/>
                      </a:pPr>
                      <a:endParaRPr kumimoji="0" lang="en-GB" sz="16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1" u="none" strike="noStrike" kern="1200" cap="none" spc="0" normalizeH="0" baseline="0" noProof="0" dirty="0">
                          <a:ln>
                            <a:noFill/>
                          </a:ln>
                          <a:solidFill>
                            <a:prstClr val="black"/>
                          </a:solidFill>
                          <a:effectLst/>
                          <a:uLnTx/>
                          <a:uFillTx/>
                          <a:latin typeface="+mn-lt"/>
                          <a:ea typeface="+mn-ea"/>
                          <a:cs typeface="+mn-cs"/>
                        </a:rPr>
                        <a:t>The </a:t>
                      </a:r>
                      <a:r>
                        <a:rPr kumimoji="0" lang="en-GB" sz="1600" b="0" i="1" u="none" strike="noStrike" kern="1200" cap="none" spc="0" normalizeH="0" baseline="0" dirty="0">
                          <a:ln>
                            <a:noFill/>
                          </a:ln>
                          <a:solidFill>
                            <a:prstClr val="black"/>
                          </a:solidFill>
                          <a:effectLst/>
                          <a:uLnTx/>
                          <a:uFillTx/>
                          <a:latin typeface="+mn-lt"/>
                          <a:ea typeface="+mn-ea"/>
                          <a:cs typeface="+mn-cs"/>
                        </a:rPr>
                        <a:t>sub-sector has been recast to specify the products covered by these manufacturing services, which can be specified in more detail as required</a:t>
                      </a:r>
                      <a:endParaRPr kumimoji="0" lang="en-GB" sz="1600" b="0" i="1" u="none" strike="noStrike" kern="1200" cap="none" spc="0" normalizeH="0" baseline="0" noProof="0" dirty="0">
                        <a:ln>
                          <a:noFill/>
                        </a:ln>
                        <a:solidFill>
                          <a:prstClr val="black"/>
                        </a:solidFill>
                        <a:effectLst/>
                        <a:uLnTx/>
                        <a:uFillTx/>
                        <a:latin typeface="+mn-lt"/>
                        <a:ea typeface="+mn-ea"/>
                        <a:cs typeface="+mn-cs"/>
                      </a:endParaRPr>
                    </a:p>
                  </a:txBody>
                  <a:tcPr>
                    <a:solidFill>
                      <a:srgbClr val="FFC000"/>
                    </a:solidFill>
                  </a:tcPr>
                </a:tc>
                <a:extLst>
                  <a:ext uri="{0D108BD9-81ED-4DB2-BD59-A6C34878D82A}">
                    <a16:rowId xmlns:a16="http://schemas.microsoft.com/office/drawing/2014/main" val="284683475"/>
                  </a:ext>
                </a:extLst>
              </a:tr>
            </a:tbl>
          </a:graphicData>
        </a:graphic>
      </p:graphicFrame>
      <p:cxnSp>
        <p:nvCxnSpPr>
          <p:cNvPr id="3" name="Connector: Elbow 2">
            <a:extLst>
              <a:ext uri="{FF2B5EF4-FFF2-40B4-BE49-F238E27FC236}">
                <a16:creationId xmlns:a16="http://schemas.microsoft.com/office/drawing/2014/main" id="{282005A8-C477-247A-2A68-FB699A7F8BBB}"/>
              </a:ext>
            </a:extLst>
          </p:cNvPr>
          <p:cNvCxnSpPr>
            <a:cxnSpLocks/>
          </p:cNvCxnSpPr>
          <p:nvPr/>
        </p:nvCxnSpPr>
        <p:spPr>
          <a:xfrm>
            <a:off x="5588000" y="2014187"/>
            <a:ext cx="1016000" cy="1913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28BE2D34-B4B5-8D31-F5C2-5090A891014F}"/>
              </a:ext>
            </a:extLst>
          </p:cNvPr>
          <p:cNvCxnSpPr>
            <a:cxnSpLocks/>
          </p:cNvCxnSpPr>
          <p:nvPr/>
        </p:nvCxnSpPr>
        <p:spPr>
          <a:xfrm flipV="1">
            <a:off x="5588000" y="2205535"/>
            <a:ext cx="1016000" cy="1659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72447300-BBDB-997A-F4E3-21D18A3A715B}"/>
              </a:ext>
            </a:extLst>
          </p:cNvPr>
          <p:cNvCxnSpPr>
            <a:cxnSpLocks/>
          </p:cNvCxnSpPr>
          <p:nvPr/>
        </p:nvCxnSpPr>
        <p:spPr>
          <a:xfrm flipV="1">
            <a:off x="5588000" y="3506354"/>
            <a:ext cx="1016000" cy="5721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501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normAutofit/>
          </a:bodyPr>
          <a:lstStyle/>
          <a:p>
            <a:r>
              <a:rPr lang="en-GB" sz="3400" dirty="0"/>
              <a:t>Other business services – maintenance and repair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24854589"/>
              </p:ext>
            </p:extLst>
          </p:nvPr>
        </p:nvGraphicFramePr>
        <p:xfrm>
          <a:off x="838200" y="1363730"/>
          <a:ext cx="10515601" cy="149352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n.	Maintenance and repair of equipment (not including maritime vessels, aircraft </a:t>
                      </a:r>
                      <a:r>
                        <a:rPr lang="en-GB" sz="1600" b="0" dirty="0"/>
                        <a:t>or other transport equipment)</a:t>
                      </a:r>
                      <a:r>
                        <a:rPr kumimoji="0" lang="en-GB" sz="1600" b="0" u="none" strike="noStrike" kern="1200" cap="none" spc="0" normalizeH="0" baseline="0" noProof="0" dirty="0">
                          <a:ln>
                            <a:noFill/>
                          </a:ln>
                          <a:solidFill>
                            <a:prstClr val="black"/>
                          </a:solidFill>
                          <a:effectLst/>
                          <a:uLnTx/>
                          <a:uFillTx/>
                        </a:rPr>
                        <a:t> (CPC 633 + 8861-8866)</a:t>
                      </a:r>
                      <a:endParaRPr lang="en-GB" sz="1600" b="0" dirty="0"/>
                    </a:p>
                  </a:txBody>
                  <a:tcPr/>
                </a:tc>
                <a:tc>
                  <a:txBody>
                    <a:bodyPr/>
                    <a:lstStyle/>
                    <a:p>
                      <a:endParaRPr lang="en-GB" sz="1600" b="1"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j.	Maintenance and repair services (CPC 871+872), other than for transport machinery and equipment (CPC 8714)</a:t>
                      </a:r>
                      <a:endParaRPr lang="en-GB" sz="1600" b="1" dirty="0"/>
                    </a:p>
                  </a:txBody>
                  <a:tcPr>
                    <a:solidFill>
                      <a:schemeClr val="bg1">
                        <a:lumMod val="75000"/>
                      </a:schemeClr>
                    </a:solidFill>
                  </a:tcPr>
                </a:tc>
                <a:extLst>
                  <a:ext uri="{0D108BD9-81ED-4DB2-BD59-A6C34878D82A}">
                    <a16:rowId xmlns:a16="http://schemas.microsoft.com/office/drawing/2014/main" val="353442395"/>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 listed in CPC Prov.</a:t>
                      </a:r>
                      <a:endParaRPr lang="en-GB" sz="1600" b="0" i="1" dirty="0"/>
                    </a:p>
                  </a:txBody>
                  <a:tcPr>
                    <a:solidFill>
                      <a:schemeClr val="bg1">
                        <a:lumMod val="75000"/>
                      </a:schemeClr>
                    </a:solidFill>
                  </a:tcPr>
                </a:tc>
                <a:tc>
                  <a:txBody>
                    <a:bodyPr/>
                    <a:lstStyle/>
                    <a:p>
                      <a:endParaRPr lang="en-GB" sz="1600" b="1"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b="0" dirty="0"/>
                        <a:t>k.	 Installation services (CPC 873)</a:t>
                      </a:r>
                    </a:p>
                  </a:txBody>
                  <a:tcPr>
                    <a:solidFill>
                      <a:srgbClr val="FFC000"/>
                    </a:solidFill>
                  </a:tcPr>
                </a:tc>
                <a:extLst>
                  <a:ext uri="{0D108BD9-81ED-4DB2-BD59-A6C34878D82A}">
                    <a16:rowId xmlns:a16="http://schemas.microsoft.com/office/drawing/2014/main" val="284683475"/>
                  </a:ext>
                </a:extLst>
              </a:tr>
            </a:tbl>
          </a:graphicData>
        </a:graphic>
      </p:graphicFrame>
    </p:spTree>
    <p:extLst>
      <p:ext uri="{BB962C8B-B14F-4D97-AF65-F5344CB8AC3E}">
        <p14:creationId xmlns:p14="http://schemas.microsoft.com/office/powerpoint/2010/main" val="2972957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normAutofit/>
          </a:bodyPr>
          <a:lstStyle/>
          <a:p>
            <a:r>
              <a:rPr lang="en-GB" sz="4000" dirty="0"/>
              <a:t>Other business services – not elsewhere classified</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2469002889"/>
              </p:ext>
            </p:extLst>
          </p:nvPr>
        </p:nvGraphicFramePr>
        <p:xfrm>
          <a:off x="838200" y="1363730"/>
          <a:ext cx="10515601" cy="408432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363538" indent="-363538">
                        <a:tabLst>
                          <a:tab pos="363538" algn="l"/>
                        </a:tabLst>
                      </a:pPr>
                      <a:r>
                        <a:rPr lang="en-GB" sz="1600" dirty="0"/>
                        <a:t>a.	Advertising services (CPC 871)</a:t>
                      </a:r>
                    </a:p>
                  </a:txBody>
                  <a:tcPr/>
                </a:tc>
                <a:tc>
                  <a:txBody>
                    <a:bodyPr/>
                    <a:lstStyle/>
                    <a:p>
                      <a:endParaRPr lang="en-GB" sz="1600" dirty="0"/>
                    </a:p>
                  </a:txBody>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a:t>
                      </a:r>
                      <a:r>
                        <a:rPr lang="en-GB" sz="1600" kern="1200" dirty="0">
                          <a:solidFill>
                            <a:schemeClr val="tx1"/>
                          </a:solidFill>
                          <a:effectLst/>
                          <a:latin typeface="+mn-lt"/>
                          <a:ea typeface="+mn-ea"/>
                          <a:cs typeface="+mn-cs"/>
                        </a:rPr>
                        <a:t>Advertising services and provision of advertising space or time (CPC 836)</a:t>
                      </a:r>
                      <a:endParaRPr lang="en-GB" sz="1600" dirty="0"/>
                    </a:p>
                  </a:txBody>
                  <a:tcPr/>
                </a:tc>
                <a:extLst>
                  <a:ext uri="{0D108BD9-81ED-4DB2-BD59-A6C34878D82A}">
                    <a16:rowId xmlns:a16="http://schemas.microsoft.com/office/drawing/2014/main" val="2278730309"/>
                  </a:ext>
                </a:extLst>
              </a:tr>
              <a:tr h="0">
                <a:tc>
                  <a:txBody>
                    <a:bodyPr/>
                    <a:lstStyle/>
                    <a:p>
                      <a:pPr>
                        <a:tabLst>
                          <a:tab pos="363538" algn="l"/>
                        </a:tabLst>
                      </a:pPr>
                      <a:r>
                        <a:rPr lang="en-GB" sz="1600" dirty="0"/>
                        <a:t>k.	Placement and supply of personnel (CPC 872)</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l.	Employment services (CPC 851)</a:t>
                      </a:r>
                    </a:p>
                  </a:txBody>
                  <a:tcPr/>
                </a:tc>
                <a:extLst>
                  <a:ext uri="{0D108BD9-81ED-4DB2-BD59-A6C34878D82A}">
                    <a16:rowId xmlns:a16="http://schemas.microsoft.com/office/drawing/2014/main" val="4813495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0" dirty="0"/>
                        <a:t>l.	Investigation and security services (CPC 873)</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	Investigation and security services (CPC 852)</a:t>
                      </a:r>
                    </a:p>
                  </a:txBody>
                  <a:tcPr>
                    <a:noFill/>
                  </a:tcPr>
                </a:tc>
                <a:extLst>
                  <a:ext uri="{0D108BD9-81ED-4DB2-BD59-A6C34878D82A}">
                    <a16:rowId xmlns:a16="http://schemas.microsoft.com/office/drawing/2014/main" val="1379714655"/>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o.	Building cleaning services (CPC 874)</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	Cleaning services (CPC 853)</a:t>
                      </a:r>
                    </a:p>
                  </a:txBody>
                  <a:tcPr>
                    <a:no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q.	Packaging services (CPC 876)</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	Packaging services (CPC 854)</a:t>
                      </a:r>
                    </a:p>
                  </a:txBody>
                  <a:tcPr/>
                </a:tc>
                <a:extLst>
                  <a:ext uri="{0D108BD9-81ED-4DB2-BD59-A6C34878D82A}">
                    <a16:rowId xmlns:a16="http://schemas.microsoft.com/office/drawing/2014/main" val="15568984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p.	Photographic services (CPC 875)</a:t>
                      </a:r>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	Photography services and photography processing services (CPC 838)</a:t>
                      </a:r>
                    </a:p>
                  </a:txBody>
                  <a:tcPr/>
                </a:tc>
                <a:extLst>
                  <a:ext uri="{0D108BD9-81ED-4DB2-BD59-A6C34878D82A}">
                    <a16:rowId xmlns:a16="http://schemas.microsoft.com/office/drawing/2014/main" val="3534423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r.	Printing, publishing services (CPC 88442)</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q.	Printing, publishing services (CPC 859*)</a:t>
                      </a:r>
                    </a:p>
                  </a:txBody>
                  <a:tcPr/>
                </a:tc>
                <a:extLst>
                  <a:ext uri="{0D108BD9-81ED-4DB2-BD59-A6C34878D82A}">
                    <a16:rowId xmlns:a16="http://schemas.microsoft.com/office/drawing/2014/main" val="2136595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s.	Convention services (CPC 87909*)</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	Convention services (CPC 85531)</a:t>
                      </a:r>
                    </a:p>
                  </a:txBody>
                  <a:tcPr/>
                </a:tc>
                <a:extLst>
                  <a:ext uri="{0D108BD9-81ED-4DB2-BD59-A6C34878D82A}">
                    <a16:rowId xmlns:a16="http://schemas.microsoft.com/office/drawing/2014/main" val="28334087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t.	Other (CPC 8790)</a:t>
                      </a:r>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	Other support services (other than tourism-related services) (CPC 859*)</a:t>
                      </a:r>
                    </a:p>
                  </a:txBody>
                  <a:tcPr/>
                </a:tc>
                <a:extLst>
                  <a:ext uri="{0D108BD9-81ED-4DB2-BD59-A6C34878D82A}">
                    <a16:rowId xmlns:a16="http://schemas.microsoft.com/office/drawing/2014/main" val="2947991559"/>
                  </a:ext>
                </a:extLst>
              </a:tr>
            </a:tbl>
          </a:graphicData>
        </a:graphic>
      </p:graphicFrame>
    </p:spTree>
    <p:extLst>
      <p:ext uri="{BB962C8B-B14F-4D97-AF65-F5344CB8AC3E}">
        <p14:creationId xmlns:p14="http://schemas.microsoft.com/office/powerpoint/2010/main" val="581855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Distribution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873721749"/>
              </p:ext>
            </p:extLst>
          </p:nvPr>
        </p:nvGraphicFramePr>
        <p:xfrm>
          <a:off x="838200" y="1363730"/>
          <a:ext cx="10515601" cy="505968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258085">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445783">
                <a:tc>
                  <a:txBody>
                    <a:bodyPr/>
                    <a:lstStyle/>
                    <a:p>
                      <a:pPr>
                        <a:tabLst>
                          <a:tab pos="363538" algn="l"/>
                        </a:tabLst>
                      </a:pPr>
                      <a:r>
                        <a:rPr lang="en-GB" sz="1600" dirty="0"/>
                        <a:t>A.	Commission agents’ services (CPC 621)</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Not listed as a separate service, but included under wholesale and retail services as indicated</a:t>
                      </a:r>
                    </a:p>
                  </a:txBody>
                  <a:tcPr>
                    <a:solidFill>
                      <a:srgbClr val="FFC000"/>
                    </a:solidFill>
                  </a:tcPr>
                </a:tc>
                <a:extLst>
                  <a:ext uri="{0D108BD9-81ED-4DB2-BD59-A6C34878D82A}">
                    <a16:rowId xmlns:a16="http://schemas.microsoft.com/office/drawing/2014/main" val="2278730309"/>
                  </a:ext>
                </a:extLst>
              </a:tr>
              <a:tr h="44578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Wholesale trade services (CPC 622)</a:t>
                      </a:r>
                      <a:endParaRPr lang="en-GB" sz="1600" i="1" dirty="0"/>
                    </a:p>
                  </a:txBody>
                  <a:tcPr/>
                </a:tc>
                <a:tc rowSpan="2">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Wholesale trade services, except on a fee or contract basis (CPC 611)</a:t>
                      </a:r>
                      <a:endParaRPr lang="en-GB" sz="1600" i="1" dirty="0"/>
                    </a:p>
                  </a:txBody>
                  <a:tcPr>
                    <a:noFill/>
                  </a:tcPr>
                </a:tc>
                <a:extLst>
                  <a:ext uri="{0D108BD9-81ED-4DB2-BD59-A6C34878D82A}">
                    <a16:rowId xmlns:a16="http://schemas.microsoft.com/office/drawing/2014/main" val="1379714655"/>
                  </a:ext>
                </a:extLst>
              </a:tr>
              <a:tr h="4457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1" dirty="0"/>
                    </a:p>
                  </a:txBody>
                  <a:tcPr/>
                </a:tc>
                <a:tc vMerge="1">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Wholesale trade services, on a fee or contract basis (CPC 612)</a:t>
                      </a:r>
                      <a:endParaRPr lang="en-GB" sz="1600" i="1" dirty="0"/>
                    </a:p>
                  </a:txBody>
                  <a:tcPr>
                    <a:noFill/>
                  </a:tcPr>
                </a:tc>
                <a:extLst>
                  <a:ext uri="{0D108BD9-81ED-4DB2-BD59-A6C34878D82A}">
                    <a16:rowId xmlns:a16="http://schemas.microsoft.com/office/drawing/2014/main" val="1036267503"/>
                  </a:ext>
                </a:extLst>
              </a:tr>
              <a:tr h="445783">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Retailing services (CPC 631+632, 6111, 6113 and 6121)</a:t>
                      </a:r>
                    </a:p>
                  </a:txBody>
                  <a:tcPr/>
                </a:tc>
                <a:tc rowSpan="5">
                  <a:txBody>
                    <a:bodyPr/>
                    <a:lstStyle/>
                    <a:p>
                      <a:endParaRPr lang="en-GB" sz="1600" dirty="0"/>
                    </a:p>
                  </a:txBody>
                  <a:tcPr>
                    <a:noFill/>
                  </a:tcPr>
                </a:tc>
                <a:tc>
                  <a:txBody>
                    <a:bodyPr/>
                    <a:lstStyle/>
                    <a:p>
                      <a:pPr>
                        <a:tabLst>
                          <a:tab pos="363538" algn="l"/>
                        </a:tabLst>
                      </a:pPr>
                      <a:r>
                        <a:rPr lang="en-GB" sz="1600" dirty="0"/>
                        <a:t>C.	Non-specialised store retail trade services (CPC 621)</a:t>
                      </a:r>
                    </a:p>
                  </a:txBody>
                  <a:tcPr>
                    <a:noFill/>
                  </a:tcPr>
                </a:tc>
                <a:extLst>
                  <a:ext uri="{0D108BD9-81ED-4DB2-BD59-A6C34878D82A}">
                    <a16:rowId xmlns:a16="http://schemas.microsoft.com/office/drawing/2014/main" val="1281280544"/>
                  </a:ext>
                </a:extLst>
              </a:tr>
              <a:tr h="258085">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	Specialised store retail trade services (CPC 622)</a:t>
                      </a:r>
                    </a:p>
                  </a:txBody>
                  <a:tcPr>
                    <a:noFill/>
                  </a:tcPr>
                </a:tc>
                <a:extLst>
                  <a:ext uri="{0D108BD9-81ED-4DB2-BD59-A6C34878D82A}">
                    <a16:rowId xmlns:a16="http://schemas.microsoft.com/office/drawing/2014/main" val="3532257582"/>
                  </a:ext>
                </a:extLst>
              </a:tr>
              <a:tr h="445783">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	Mail order or Internet retail trade services (CPC 623)</a:t>
                      </a:r>
                    </a:p>
                  </a:txBody>
                  <a:tcPr>
                    <a:noFill/>
                  </a:tcPr>
                </a:tc>
                <a:extLst>
                  <a:ext uri="{0D108BD9-81ED-4DB2-BD59-A6C34878D82A}">
                    <a16:rowId xmlns:a16="http://schemas.microsoft.com/office/drawing/2014/main" val="1479817075"/>
                  </a:ext>
                </a:extLst>
              </a:tr>
              <a:tr h="258085">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	Other non-store retail trade services (CPC 624)</a:t>
                      </a:r>
                    </a:p>
                  </a:txBody>
                  <a:tcPr>
                    <a:noFill/>
                  </a:tcPr>
                </a:tc>
                <a:extLst>
                  <a:ext uri="{0D108BD9-81ED-4DB2-BD59-A6C34878D82A}">
                    <a16:rowId xmlns:a16="http://schemas.microsoft.com/office/drawing/2014/main" val="1352349048"/>
                  </a:ext>
                </a:extLst>
              </a:tr>
              <a:tr h="4457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tc>
                <a:tc vMerge="1">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	Retail trade services on a fee or contract basis (CPC 625)</a:t>
                      </a:r>
                    </a:p>
                  </a:txBody>
                  <a:tcPr/>
                </a:tc>
                <a:extLst>
                  <a:ext uri="{0D108BD9-81ED-4DB2-BD59-A6C34878D82A}">
                    <a16:rowId xmlns:a16="http://schemas.microsoft.com/office/drawing/2014/main" val="3534423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Franchising (CPC 8929)</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Not listed as a separate service, as C-G above do not distinguish between ownership and franchises</a:t>
                      </a:r>
                    </a:p>
                  </a:txBody>
                  <a:tcPr>
                    <a:solidFill>
                      <a:srgbClr val="FFC000"/>
                    </a:solidFill>
                  </a:tcPr>
                </a:tc>
                <a:extLst>
                  <a:ext uri="{0D108BD9-81ED-4DB2-BD59-A6C34878D82A}">
                    <a16:rowId xmlns:a16="http://schemas.microsoft.com/office/drawing/2014/main" val="1510534401"/>
                  </a:ext>
                </a:extLst>
              </a:tr>
            </a:tbl>
          </a:graphicData>
        </a:graphic>
      </p:graphicFrame>
      <p:cxnSp>
        <p:nvCxnSpPr>
          <p:cNvPr id="3" name="Connector: Elbow 2">
            <a:extLst>
              <a:ext uri="{FF2B5EF4-FFF2-40B4-BE49-F238E27FC236}">
                <a16:creationId xmlns:a16="http://schemas.microsoft.com/office/drawing/2014/main" id="{34BE7A8B-3A70-9692-FF8E-89D7AAE662B6}"/>
              </a:ext>
            </a:extLst>
          </p:cNvPr>
          <p:cNvCxnSpPr>
            <a:cxnSpLocks/>
          </p:cNvCxnSpPr>
          <p:nvPr/>
        </p:nvCxnSpPr>
        <p:spPr>
          <a:xfrm>
            <a:off x="5588000" y="1967345"/>
            <a:ext cx="1131455" cy="11111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196CF854-9034-8412-0050-B35EFF2408E1}"/>
              </a:ext>
            </a:extLst>
          </p:cNvPr>
          <p:cNvCxnSpPr>
            <a:cxnSpLocks/>
          </p:cNvCxnSpPr>
          <p:nvPr/>
        </p:nvCxnSpPr>
        <p:spPr>
          <a:xfrm rot="16200000" flipH="1">
            <a:off x="4411047" y="3324408"/>
            <a:ext cx="3346814" cy="9929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858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Distribution services</a:t>
            </a:r>
          </a:p>
        </p:txBody>
      </p:sp>
      <p:graphicFrame>
        <p:nvGraphicFramePr>
          <p:cNvPr id="11" name="Table 11">
            <a:extLst>
              <a:ext uri="{FF2B5EF4-FFF2-40B4-BE49-F238E27FC236}">
                <a16:creationId xmlns:a16="http://schemas.microsoft.com/office/drawing/2014/main" id="{810DEB30-0597-3DB4-7357-0EAB81BDAF39}"/>
              </a:ext>
            </a:extLst>
          </p:cNvPr>
          <p:cNvGraphicFramePr>
            <a:graphicFrameLocks noGrp="1"/>
          </p:cNvGraphicFramePr>
          <p:nvPr>
            <p:ph idx="1"/>
            <p:extLst>
              <p:ext uri="{D42A27DB-BD31-4B8C-83A1-F6EECF244321}">
                <p14:modId xmlns:p14="http://schemas.microsoft.com/office/powerpoint/2010/main" val="1644451172"/>
              </p:ext>
            </p:extLst>
          </p:nvPr>
        </p:nvGraphicFramePr>
        <p:xfrm>
          <a:off x="838200" y="1441507"/>
          <a:ext cx="10515601" cy="5283200"/>
        </p:xfrm>
        <a:graphic>
          <a:graphicData uri="http://schemas.openxmlformats.org/drawingml/2006/table">
            <a:tbl>
              <a:tblPr firstRow="1" bandRow="1">
                <a:tableStyleId>{073A0DAA-6AF3-43AB-8588-CEC1D06C72B9}</a:tableStyleId>
              </a:tblPr>
              <a:tblGrid>
                <a:gridCol w="2653145">
                  <a:extLst>
                    <a:ext uri="{9D8B030D-6E8A-4147-A177-3AD203B41FA5}">
                      <a16:colId xmlns:a16="http://schemas.microsoft.com/office/drawing/2014/main" val="440866543"/>
                    </a:ext>
                  </a:extLst>
                </a:gridCol>
                <a:gridCol w="1123208">
                  <a:extLst>
                    <a:ext uri="{9D8B030D-6E8A-4147-A177-3AD203B41FA5}">
                      <a16:colId xmlns:a16="http://schemas.microsoft.com/office/drawing/2014/main" val="3833692206"/>
                    </a:ext>
                  </a:extLst>
                </a:gridCol>
                <a:gridCol w="1123208">
                  <a:extLst>
                    <a:ext uri="{9D8B030D-6E8A-4147-A177-3AD203B41FA5}">
                      <a16:colId xmlns:a16="http://schemas.microsoft.com/office/drawing/2014/main" val="1201393424"/>
                    </a:ext>
                  </a:extLst>
                </a:gridCol>
                <a:gridCol w="1123208">
                  <a:extLst>
                    <a:ext uri="{9D8B030D-6E8A-4147-A177-3AD203B41FA5}">
                      <a16:colId xmlns:a16="http://schemas.microsoft.com/office/drawing/2014/main" val="361800456"/>
                    </a:ext>
                  </a:extLst>
                </a:gridCol>
                <a:gridCol w="1123208">
                  <a:extLst>
                    <a:ext uri="{9D8B030D-6E8A-4147-A177-3AD203B41FA5}">
                      <a16:colId xmlns:a16="http://schemas.microsoft.com/office/drawing/2014/main" val="2596515065"/>
                    </a:ext>
                  </a:extLst>
                </a:gridCol>
                <a:gridCol w="1123208">
                  <a:extLst>
                    <a:ext uri="{9D8B030D-6E8A-4147-A177-3AD203B41FA5}">
                      <a16:colId xmlns:a16="http://schemas.microsoft.com/office/drawing/2014/main" val="4145240945"/>
                    </a:ext>
                  </a:extLst>
                </a:gridCol>
                <a:gridCol w="1123208">
                  <a:extLst>
                    <a:ext uri="{9D8B030D-6E8A-4147-A177-3AD203B41FA5}">
                      <a16:colId xmlns:a16="http://schemas.microsoft.com/office/drawing/2014/main" val="1148441443"/>
                    </a:ext>
                  </a:extLst>
                </a:gridCol>
                <a:gridCol w="1123208">
                  <a:extLst>
                    <a:ext uri="{9D8B030D-6E8A-4147-A177-3AD203B41FA5}">
                      <a16:colId xmlns:a16="http://schemas.microsoft.com/office/drawing/2014/main" val="3081090732"/>
                    </a:ext>
                  </a:extLst>
                </a:gridCol>
              </a:tblGrid>
              <a:tr h="370840">
                <a:tc rowSpan="2">
                  <a:txBody>
                    <a:bodyPr/>
                    <a:lstStyle/>
                    <a:p>
                      <a:pPr algn="ctr"/>
                      <a:r>
                        <a:rPr lang="en-GB" dirty="0">
                          <a:solidFill>
                            <a:schemeClr val="bg1"/>
                          </a:solidFill>
                          <a:latin typeface="Arial Narrow" panose="020B0606020202030204" pitchFamily="34" charset="0"/>
                        </a:rPr>
                        <a:t>Product group</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2">
                  <a:txBody>
                    <a:bodyPr/>
                    <a:lstStyle/>
                    <a:p>
                      <a:pPr algn="ctr"/>
                      <a:r>
                        <a:rPr lang="en-GB" sz="1600" dirty="0">
                          <a:solidFill>
                            <a:schemeClr val="bg1"/>
                          </a:solidFill>
                          <a:latin typeface="Arial Narrow" panose="020B0606020202030204" pitchFamily="34" charset="0"/>
                        </a:rPr>
                        <a:t>Wholesale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a:p>
                  </a:txBody>
                  <a:tcPr/>
                </a:tc>
                <a:tc gridSpan="5">
                  <a:txBody>
                    <a:bodyPr/>
                    <a:lstStyle/>
                    <a:p>
                      <a:pPr algn="ctr"/>
                      <a:r>
                        <a:rPr lang="en-GB" sz="1600" dirty="0">
                          <a:solidFill>
                            <a:schemeClr val="bg1"/>
                          </a:solidFill>
                          <a:latin typeface="Arial Narrow" panose="020B0606020202030204" pitchFamily="34" charset="0"/>
                        </a:rPr>
                        <a:t>Retail</a:t>
                      </a:r>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669785519"/>
                  </a:ext>
                </a:extLst>
              </a:tr>
              <a:tr h="370840">
                <a:tc vMerge="1">
                  <a:txBody>
                    <a:bodyPr/>
                    <a:lstStyle/>
                    <a:p>
                      <a:endParaRPr lang="en-GB" dirty="0"/>
                    </a:p>
                  </a:txBody>
                  <a:tcPr>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dirty="0">
                          <a:solidFill>
                            <a:schemeClr val="tx1"/>
                          </a:solidFill>
                          <a:latin typeface="Arial Narrow" panose="020B0606020202030204" pitchFamily="34" charset="0"/>
                        </a:rPr>
                        <a:t>Except on a fee or contract basis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Narrow" panose="020B0606020202030204" pitchFamily="34" charset="0"/>
                        </a:rPr>
                        <a:t>On a fee or contract basis</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GB" sz="1400" dirty="0">
                          <a:solidFill>
                            <a:schemeClr val="tx1"/>
                          </a:solidFill>
                          <a:latin typeface="Arial Narrow" panose="020B0606020202030204" pitchFamily="34" charset="0"/>
                        </a:rPr>
                        <a:t>Non-specialised retail store</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Narrow" panose="020B0606020202030204" pitchFamily="34" charset="0"/>
                        </a:rPr>
                        <a:t>Specialised retail store</a:t>
                      </a:r>
                    </a:p>
                    <a:p>
                      <a:pPr algn="ctr"/>
                      <a:endParaRPr lang="en-GB" sz="1400" dirty="0">
                        <a:solidFill>
                          <a:schemeClr val="tx1"/>
                        </a:solidFill>
                        <a:latin typeface="Arial Narrow" panose="020B0606020202030204" pitchFamily="34" charset="0"/>
                      </a:endParaRPr>
                    </a:p>
                  </a:txBody>
                  <a:tcPr>
                    <a:lnB w="28575" cap="flat" cmpd="sng" algn="ctr">
                      <a:solidFill>
                        <a:schemeClr val="bg1"/>
                      </a:solidFill>
                      <a:prstDash val="solid"/>
                      <a:round/>
                      <a:headEnd type="none" w="med" len="med"/>
                      <a:tailEnd type="none" w="med" len="med"/>
                    </a:lnB>
                  </a:tcPr>
                </a:tc>
                <a:tc>
                  <a:txBody>
                    <a:bodyPr/>
                    <a:lstStyle/>
                    <a:p>
                      <a:pPr algn="ctr"/>
                      <a:r>
                        <a:rPr lang="en-GB" sz="1400" dirty="0">
                          <a:solidFill>
                            <a:schemeClr val="tx1"/>
                          </a:solidFill>
                          <a:latin typeface="Arial Narrow" panose="020B0606020202030204" pitchFamily="34" charset="0"/>
                        </a:rPr>
                        <a:t>Mail order</a:t>
                      </a:r>
                    </a:p>
                    <a:p>
                      <a:pPr algn="ctr"/>
                      <a:r>
                        <a:rPr lang="en-GB" sz="1400" dirty="0">
                          <a:solidFill>
                            <a:schemeClr val="tx1"/>
                          </a:solidFill>
                          <a:latin typeface="Arial Narrow" panose="020B0606020202030204" pitchFamily="34" charset="0"/>
                        </a:rPr>
                        <a:t>or</a:t>
                      </a:r>
                    </a:p>
                    <a:p>
                      <a:pPr algn="ctr"/>
                      <a:r>
                        <a:rPr lang="en-GB" sz="1400" dirty="0">
                          <a:solidFill>
                            <a:schemeClr val="tx1"/>
                          </a:solidFill>
                          <a:latin typeface="Arial Narrow" panose="020B0606020202030204" pitchFamily="34" charset="0"/>
                        </a:rPr>
                        <a:t>Internet</a:t>
                      </a:r>
                    </a:p>
                  </a:txBody>
                  <a:tcPr>
                    <a:lnB w="28575" cap="flat" cmpd="sng" algn="ctr">
                      <a:solidFill>
                        <a:schemeClr val="bg1"/>
                      </a:solidFill>
                      <a:prstDash val="solid"/>
                      <a:round/>
                      <a:headEnd type="none" w="med" len="med"/>
                      <a:tailEnd type="none" w="med" len="med"/>
                    </a:lnB>
                  </a:tcPr>
                </a:tc>
                <a:tc>
                  <a:txBody>
                    <a:bodyPr/>
                    <a:lstStyle/>
                    <a:p>
                      <a:pPr algn="ctr"/>
                      <a:r>
                        <a:rPr lang="en-GB" sz="1400" dirty="0">
                          <a:solidFill>
                            <a:schemeClr val="tx1"/>
                          </a:solidFill>
                          <a:latin typeface="Arial Narrow" panose="020B0606020202030204" pitchFamily="34" charset="0"/>
                        </a:rPr>
                        <a:t>Other non-store, e.g. vending machines, market stalls</a:t>
                      </a:r>
                    </a:p>
                  </a:txBody>
                  <a:tcPr>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Narrow" panose="020B0606020202030204" pitchFamily="34" charset="0"/>
                        </a:rPr>
                        <a:t>On a fee or contract basis</a:t>
                      </a:r>
                    </a:p>
                    <a:p>
                      <a:pPr algn="ctr"/>
                      <a:endParaRPr lang="en-GB" sz="1400" dirty="0">
                        <a:solidFill>
                          <a:schemeClr val="tx1"/>
                        </a:solidFill>
                        <a:latin typeface="Arial Narrow" panose="020B0606020202030204" pitchFamily="34" charset="0"/>
                      </a:endParaRPr>
                    </a:p>
                  </a:txBody>
                  <a:tcP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558994"/>
                  </a:ext>
                </a:extLst>
              </a:tr>
              <a:tr h="370840">
                <a:tc>
                  <a:txBody>
                    <a:bodyPr/>
                    <a:lstStyle/>
                    <a:p>
                      <a:r>
                        <a:rPr lang="en-GB" sz="1600" dirty="0">
                          <a:latin typeface="Arial Narrow" panose="020B0606020202030204" pitchFamily="34" charset="0"/>
                        </a:rPr>
                        <a:t>1. Raw agricultural products and live animals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T w="28575" cap="flat" cmpd="sng" algn="ctr">
                      <a:solidFill>
                        <a:schemeClr val="bg1"/>
                      </a:solidFill>
                      <a:prstDash val="solid"/>
                      <a:round/>
                      <a:headEnd type="none" w="med" len="med"/>
                      <a:tailEnd type="none" w="med" len="med"/>
                    </a:lnT>
                  </a:tcPr>
                </a:tc>
                <a:tc>
                  <a:txBody>
                    <a:bodyPr/>
                    <a:lstStyle/>
                    <a:p>
                      <a:endParaRPr lang="en-GB">
                        <a:latin typeface="Arial Narrow" panose="020B0606020202030204" pitchFamily="34" charset="0"/>
                      </a:endParaRPr>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9766866"/>
                  </a:ext>
                </a:extLst>
              </a:tr>
              <a:tr h="370840">
                <a:tc>
                  <a:txBody>
                    <a:bodyPr/>
                    <a:lstStyle/>
                    <a:p>
                      <a:r>
                        <a:rPr lang="en-GB" sz="1600" dirty="0">
                          <a:latin typeface="Arial Narrow" panose="020B0606020202030204" pitchFamily="34" charset="0"/>
                        </a:rPr>
                        <a:t>2. Food, beverages and tobacco</a:t>
                      </a:r>
                    </a:p>
                  </a:txBody>
                  <a:tcPr>
                    <a:lnR w="28575" cap="flat" cmpd="sng" algn="ctr">
                      <a:solidFill>
                        <a:schemeClr val="bg1"/>
                      </a:solidFill>
                      <a:prstDash val="solid"/>
                      <a:round/>
                      <a:headEnd type="none" w="med" len="med"/>
                      <a:tailEnd type="none" w="med" len="med"/>
                    </a:lnR>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1779613344"/>
                  </a:ext>
                </a:extLst>
              </a:tr>
              <a:tr h="370840">
                <a:tc>
                  <a:txBody>
                    <a:bodyPr/>
                    <a:lstStyle/>
                    <a:p>
                      <a:r>
                        <a:rPr lang="en-GB" sz="1600" dirty="0">
                          <a:latin typeface="Arial Narrow" panose="020B0606020202030204" pitchFamily="34" charset="0"/>
                        </a:rPr>
                        <a:t>3. Textiles, clothing and footwear</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3500922495"/>
                  </a:ext>
                </a:extLst>
              </a:tr>
              <a:tr h="370840">
                <a:tc>
                  <a:txBody>
                    <a:bodyPr/>
                    <a:lstStyle/>
                    <a:p>
                      <a:r>
                        <a:rPr lang="en-GB" sz="1600" dirty="0">
                          <a:latin typeface="Arial Narrow" panose="020B0606020202030204" pitchFamily="34" charset="0"/>
                        </a:rPr>
                        <a:t>4. Household appliances</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4120359424"/>
                  </a:ext>
                </a:extLst>
              </a:tr>
              <a:tr h="370840">
                <a:tc>
                  <a:txBody>
                    <a:bodyPr/>
                    <a:lstStyle/>
                    <a:p>
                      <a:r>
                        <a:rPr lang="en-GB" sz="1600" dirty="0">
                          <a:latin typeface="Arial Narrow" panose="020B0606020202030204" pitchFamily="34" charset="0"/>
                        </a:rPr>
                        <a:t>5. Misc. consumer goods</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1379903867"/>
                  </a:ext>
                </a:extLst>
              </a:tr>
              <a:tr h="370840">
                <a:tc>
                  <a:txBody>
                    <a:bodyPr/>
                    <a:lstStyle/>
                    <a:p>
                      <a:r>
                        <a:rPr lang="en-GB" sz="1600" dirty="0">
                          <a:latin typeface="Arial Narrow" panose="020B0606020202030204" pitchFamily="34" charset="0"/>
                        </a:rPr>
                        <a:t>6. Constr. materials and hardware</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3688098819"/>
                  </a:ext>
                </a:extLst>
              </a:tr>
              <a:tr h="370840">
                <a:tc>
                  <a:txBody>
                    <a:bodyPr/>
                    <a:lstStyle/>
                    <a:p>
                      <a:r>
                        <a:rPr lang="en-GB" sz="1600" dirty="0">
                          <a:latin typeface="Arial Narrow" panose="020B0606020202030204" pitchFamily="34" charset="0"/>
                        </a:rPr>
                        <a:t>7. Chemical and pharma. prods.</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4117940792"/>
                  </a:ext>
                </a:extLst>
              </a:tr>
              <a:tr h="370840">
                <a:tc>
                  <a:txBody>
                    <a:bodyPr/>
                    <a:lstStyle/>
                    <a:p>
                      <a:r>
                        <a:rPr lang="en-GB" sz="1600" dirty="0">
                          <a:latin typeface="Arial Narrow" panose="020B0606020202030204" pitchFamily="34" charset="0"/>
                        </a:rPr>
                        <a:t>8. Machinery, equip. and supplies</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2148315758"/>
                  </a:ext>
                </a:extLst>
              </a:tr>
              <a:tr h="370840">
                <a:tc>
                  <a:txBody>
                    <a:bodyPr/>
                    <a:lstStyle/>
                    <a:p>
                      <a:r>
                        <a:rPr lang="en-GB" sz="1600" dirty="0">
                          <a:latin typeface="Arial Narrow" panose="020B0606020202030204" pitchFamily="34" charset="0"/>
                        </a:rPr>
                        <a:t>9. Other products</a:t>
                      </a:r>
                    </a:p>
                  </a:txBody>
                  <a:tcPr>
                    <a:lnR w="28575" cap="flat" cmpd="sng" algn="ctr">
                      <a:solidFill>
                        <a:schemeClr val="bg1"/>
                      </a:solidFill>
                      <a:prstDash val="solid"/>
                      <a:round/>
                      <a:headEnd type="none" w="med" len="med"/>
                      <a:tailEnd type="none" w="med" len="med"/>
                    </a:lnR>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extLst>
                  <a:ext uri="{0D108BD9-81ED-4DB2-BD59-A6C34878D82A}">
                    <a16:rowId xmlns:a16="http://schemas.microsoft.com/office/drawing/2014/main" val="2360317637"/>
                  </a:ext>
                </a:extLst>
              </a:tr>
            </a:tbl>
          </a:graphicData>
        </a:graphic>
      </p:graphicFrame>
      <p:graphicFrame>
        <p:nvGraphicFramePr>
          <p:cNvPr id="12" name="Table 11">
            <a:extLst>
              <a:ext uri="{FF2B5EF4-FFF2-40B4-BE49-F238E27FC236}">
                <a16:creationId xmlns:a16="http://schemas.microsoft.com/office/drawing/2014/main" id="{D9FD52B8-78F5-A6C0-9F35-376DB3457DB7}"/>
              </a:ext>
            </a:extLst>
          </p:cNvPr>
          <p:cNvGraphicFramePr>
            <a:graphicFrameLocks noGrp="1"/>
          </p:cNvGraphicFramePr>
          <p:nvPr/>
        </p:nvGraphicFramePr>
        <p:xfrm>
          <a:off x="6442364" y="720436"/>
          <a:ext cx="208280" cy="365760"/>
        </p:xfrm>
        <a:graphic>
          <a:graphicData uri="http://schemas.openxmlformats.org/drawingml/2006/table">
            <a:tbl>
              <a:tblPr/>
              <a:tblGrid>
                <a:gridCol w="208280">
                  <a:extLst>
                    <a:ext uri="{9D8B030D-6E8A-4147-A177-3AD203B41FA5}">
                      <a16:colId xmlns:a16="http://schemas.microsoft.com/office/drawing/2014/main" val="2048498488"/>
                    </a:ext>
                  </a:extLst>
                </a:gridCol>
              </a:tblGrid>
              <a:tr h="0">
                <a:tc>
                  <a:txBody>
                    <a:bodyPr/>
                    <a:lstStyle/>
                    <a:p>
                      <a:endParaRPr lang="en-GB" dirty="0"/>
                    </a:p>
                  </a:txBody>
                  <a:tcPr>
                    <a:lnL w="28575" cmpd="sng">
                      <a:solidFill>
                        <a:schemeClr val="bg1"/>
                      </a:solidFill>
                      <a:prstDash val="solid"/>
                    </a:lnL>
                    <a:lnR w="28575" cmpd="sng">
                      <a:solidFill>
                        <a:schemeClr val="bg1"/>
                      </a:solidFill>
                      <a:prstDash val="solid"/>
                    </a:lnR>
                    <a:lnT w="28575" cmpd="sng">
                      <a:solidFill>
                        <a:schemeClr val="bg1"/>
                      </a:solidFill>
                      <a:prstDash val="solid"/>
                    </a:lnT>
                    <a:lnB w="28575" cmpd="sng">
                      <a:solidFill>
                        <a:schemeClr val="bg1"/>
                      </a:solidFill>
                      <a:prstDash val="solid"/>
                    </a:lnB>
                  </a:tcPr>
                </a:tc>
                <a:extLst>
                  <a:ext uri="{0D108BD9-81ED-4DB2-BD59-A6C34878D82A}">
                    <a16:rowId xmlns:a16="http://schemas.microsoft.com/office/drawing/2014/main" val="810914776"/>
                  </a:ext>
                </a:extLst>
              </a:tr>
            </a:tbl>
          </a:graphicData>
        </a:graphic>
      </p:graphicFrame>
    </p:spTree>
    <p:extLst>
      <p:ext uri="{BB962C8B-B14F-4D97-AF65-F5344CB8AC3E}">
        <p14:creationId xmlns:p14="http://schemas.microsoft.com/office/powerpoint/2010/main" val="3167715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Educational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nvPr>
        </p:nvGraphicFramePr>
        <p:xfrm>
          <a:off x="838200" y="1363730"/>
          <a:ext cx="10515601" cy="502920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rowSpan="2">
                  <a:txBody>
                    <a:bodyPr/>
                    <a:lstStyle/>
                    <a:p>
                      <a:pPr>
                        <a:tabLst>
                          <a:tab pos="363538" algn="l"/>
                        </a:tabLst>
                      </a:pPr>
                      <a:r>
                        <a:rPr lang="en-GB" sz="1600" dirty="0"/>
                        <a:t>A.	Primary education services (CPC 921)</a:t>
                      </a:r>
                    </a:p>
                  </a:txBody>
                  <a:tcPr/>
                </a:tc>
                <a:tc rowSpan="2">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Pre-primary education services (CPC 921)</a:t>
                      </a:r>
                    </a:p>
                  </a:txBody>
                  <a:tcPr/>
                </a:tc>
                <a:extLst>
                  <a:ext uri="{0D108BD9-81ED-4DB2-BD59-A6C34878D82A}">
                    <a16:rowId xmlns:a16="http://schemas.microsoft.com/office/drawing/2014/main" val="2278730309"/>
                  </a:ext>
                </a:extLst>
              </a:tr>
              <a:tr h="0">
                <a:tc vMerge="1">
                  <a:txBody>
                    <a:bodyPr/>
                    <a:lstStyle/>
                    <a:p>
                      <a:pPr>
                        <a:tabLst>
                          <a:tab pos="363538" algn="l"/>
                        </a:tabLst>
                      </a:pPr>
                      <a:endParaRPr lang="en-GB" sz="1600" dirty="0"/>
                    </a:p>
                  </a:txBody>
                  <a:tcPr/>
                </a:tc>
                <a:tc vMerge="1">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Primary education services (CPC 922)</a:t>
                      </a:r>
                    </a:p>
                  </a:txBody>
                  <a:tcPr/>
                </a:tc>
                <a:extLst>
                  <a:ext uri="{0D108BD9-81ED-4DB2-BD59-A6C34878D82A}">
                    <a16:rowId xmlns:a16="http://schemas.microsoft.com/office/drawing/2014/main" val="4813495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Secondary education services (CPC 922)</a:t>
                      </a:r>
                      <a:endParaRPr lang="en-GB" sz="1600" i="1" dirty="0"/>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C.	Secondary education services (CPC 923)</a:t>
                      </a:r>
                      <a:endParaRPr lang="en-GB" sz="1600" i="1" dirty="0"/>
                    </a:p>
                  </a:txBody>
                  <a:tcPr>
                    <a:noFill/>
                  </a:tcPr>
                </a:tc>
                <a:extLst>
                  <a:ext uri="{0D108BD9-81ED-4DB2-BD59-A6C34878D82A}">
                    <a16:rowId xmlns:a16="http://schemas.microsoft.com/office/drawing/2014/main" val="1379714655"/>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Higher education services (CPC 923)</a:t>
                      </a:r>
                    </a:p>
                  </a:txBody>
                  <a:tcPr/>
                </a:tc>
                <a:tc rowSpan="2">
                  <a:txBody>
                    <a:bodyPr/>
                    <a:lstStyle/>
                    <a:p>
                      <a:endParaRPr lang="en-GB" sz="1600" dirty="0"/>
                    </a:p>
                  </a:txBody>
                  <a:tcPr>
                    <a:noFill/>
                  </a:tcPr>
                </a:tc>
                <a:tc>
                  <a:txBody>
                    <a:bodyPr/>
                    <a:lstStyle/>
                    <a:p>
                      <a:pPr>
                        <a:tabLst>
                          <a:tab pos="363538" algn="l"/>
                        </a:tabLst>
                      </a:pPr>
                      <a:r>
                        <a:rPr lang="en-GB" sz="1600" dirty="0"/>
                        <a:t>D.	Post-secondary non-tertiary education services (CPC 924)</a:t>
                      </a:r>
                    </a:p>
                  </a:txBody>
                  <a:tcPr>
                    <a:no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Adult education services (CPC 924)</a:t>
                      </a:r>
                    </a:p>
                  </a:txBody>
                  <a:tcPr/>
                </a:tc>
                <a:tc vMerge="1">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T</a:t>
                      </a:r>
                      <a:r>
                        <a:rPr lang="en-GB" sz="1600" dirty="0" err="1"/>
                        <a:t>ertiary</a:t>
                      </a:r>
                      <a:r>
                        <a:rPr lang="en-GB" sz="1600" dirty="0"/>
                        <a:t> education </a:t>
                      </a:r>
                      <a:r>
                        <a:rPr kumimoji="0" lang="en-GB" sz="1600" b="0" u="none" strike="noStrike" kern="1200" cap="none" spc="0" normalizeH="0" baseline="0" noProof="0" dirty="0">
                          <a:ln>
                            <a:noFill/>
                          </a:ln>
                          <a:solidFill>
                            <a:prstClr val="black"/>
                          </a:solidFill>
                          <a:effectLst/>
                          <a:uLnTx/>
                          <a:uFillTx/>
                        </a:rPr>
                        <a:t>services (CPC 925)</a:t>
                      </a:r>
                    </a:p>
                  </a:txBody>
                  <a:tcPr/>
                </a:tc>
                <a:extLst>
                  <a:ext uri="{0D108BD9-81ED-4DB2-BD59-A6C34878D82A}">
                    <a16:rowId xmlns:a16="http://schemas.microsoft.com/office/drawing/2014/main" val="353442395"/>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Other education services (CPC 929)</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r>
                        <a:rPr lang="en-GB" sz="1600" dirty="0"/>
                        <a:t>Other </a:t>
                      </a:r>
                      <a:r>
                        <a:rPr kumimoji="0" lang="en-GB" sz="1600" b="0" u="none" strike="noStrike" kern="1200" cap="none" spc="0" normalizeH="0" baseline="0" noProof="0" dirty="0">
                          <a:ln>
                            <a:noFill/>
                          </a:ln>
                          <a:solidFill>
                            <a:prstClr val="black"/>
                          </a:solidFill>
                          <a:effectLst/>
                          <a:uLnTx/>
                          <a:uFillTx/>
                        </a:rPr>
                        <a:t>education and training services and educational support services (CPC 929)</a:t>
                      </a:r>
                    </a:p>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endParaRPr kumimoji="0" lang="en-GB" sz="16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1" u="none" strike="noStrike" kern="1200" cap="none" spc="0" normalizeH="0" baseline="0" dirty="0">
                          <a:ln>
                            <a:noFill/>
                          </a:ln>
                          <a:solidFill>
                            <a:prstClr val="black"/>
                          </a:solidFill>
                          <a:effectLst/>
                          <a:uLnTx/>
                          <a:uFillTx/>
                          <a:latin typeface="+mn-lt"/>
                          <a:ea typeface="+mn-ea"/>
                          <a:cs typeface="+mn-cs"/>
                        </a:rPr>
                        <a:t>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1" u="none" strike="noStrike" kern="1200" cap="none" spc="0" normalizeH="0" baseline="0" dirty="0">
                          <a:ln>
                            <a:noFill/>
                          </a:ln>
                          <a:solidFill>
                            <a:prstClr val="black"/>
                          </a:solidFill>
                          <a:effectLst/>
                          <a:uLnTx/>
                          <a:uFillTx/>
                          <a:latin typeface="+mn-lt"/>
                          <a:ea typeface="+mn-ea"/>
                          <a:cs typeface="+mn-cs"/>
                        </a:rPr>
                        <a:t>cultural education and training such as music or dance instruction (CPC 92911)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1" u="none" strike="noStrike" kern="1200" cap="none" spc="0" normalizeH="0" baseline="0" dirty="0">
                          <a:ln>
                            <a:noFill/>
                          </a:ln>
                          <a:solidFill>
                            <a:prstClr val="black"/>
                          </a:solidFill>
                          <a:effectLst/>
                          <a:uLnTx/>
                          <a:uFillTx/>
                          <a:latin typeface="+mn-lt"/>
                          <a:ea typeface="+mn-ea"/>
                          <a:cs typeface="+mn-cs"/>
                        </a:rPr>
                        <a:t>driving or flying instruction, management or computer training (CPC 92919)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1" u="none" strike="noStrike" kern="1200" cap="none" spc="0" normalizeH="0" baseline="0" dirty="0">
                          <a:ln>
                            <a:noFill/>
                          </a:ln>
                          <a:solidFill>
                            <a:prstClr val="black"/>
                          </a:solidFill>
                          <a:effectLst/>
                          <a:uLnTx/>
                          <a:uFillTx/>
                          <a:latin typeface="+mn-lt"/>
                          <a:ea typeface="+mn-ea"/>
                          <a:cs typeface="+mn-cs"/>
                        </a:rPr>
                        <a:t>support services such as educational consulting, counselling, testing, evaluation and student exchange programmes (CPC 9292)</a:t>
                      </a:r>
                    </a:p>
                  </a:txBody>
                  <a:tcPr/>
                </a:tc>
                <a:extLst>
                  <a:ext uri="{0D108BD9-81ED-4DB2-BD59-A6C34878D82A}">
                    <a16:rowId xmlns:a16="http://schemas.microsoft.com/office/drawing/2014/main" val="1510534401"/>
                  </a:ext>
                </a:extLst>
              </a:tr>
            </a:tbl>
          </a:graphicData>
        </a:graphic>
      </p:graphicFrame>
      <p:cxnSp>
        <p:nvCxnSpPr>
          <p:cNvPr id="33" name="Connector: Elbow 32">
            <a:extLst>
              <a:ext uri="{FF2B5EF4-FFF2-40B4-BE49-F238E27FC236}">
                <a16:creationId xmlns:a16="http://schemas.microsoft.com/office/drawing/2014/main" id="{92E908D3-7795-394D-6894-B577E9A8ADDD}"/>
              </a:ext>
            </a:extLst>
          </p:cNvPr>
          <p:cNvCxnSpPr>
            <a:cxnSpLocks/>
          </p:cNvCxnSpPr>
          <p:nvPr/>
        </p:nvCxnSpPr>
        <p:spPr>
          <a:xfrm>
            <a:off x="5588000" y="1812379"/>
            <a:ext cx="1016000" cy="3792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30E81AF-BD0B-E151-222C-DC5508CEC89C}"/>
              </a:ext>
            </a:extLst>
          </p:cNvPr>
          <p:cNvCxnSpPr>
            <a:cxnSpLocks/>
          </p:cNvCxnSpPr>
          <p:nvPr/>
        </p:nvCxnSpPr>
        <p:spPr>
          <a:xfrm>
            <a:off x="5588000" y="1812379"/>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E080304-C967-A3E8-0234-F256F7E7FF16}"/>
              </a:ext>
            </a:extLst>
          </p:cNvPr>
          <p:cNvCxnSpPr>
            <a:cxnSpLocks/>
          </p:cNvCxnSpPr>
          <p:nvPr/>
        </p:nvCxnSpPr>
        <p:spPr>
          <a:xfrm>
            <a:off x="5588000" y="2998774"/>
            <a:ext cx="1016000" cy="3792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6852E8-CC0B-C3D4-DF89-1EED038BB98A}"/>
              </a:ext>
            </a:extLst>
          </p:cNvPr>
          <p:cNvCxnSpPr>
            <a:cxnSpLocks/>
          </p:cNvCxnSpPr>
          <p:nvPr/>
        </p:nvCxnSpPr>
        <p:spPr>
          <a:xfrm>
            <a:off x="5588000" y="2998774"/>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8DCE4B6-C7F8-500C-63B6-EDA113921BD4}"/>
              </a:ext>
            </a:extLst>
          </p:cNvPr>
          <p:cNvCxnSpPr>
            <a:cxnSpLocks/>
          </p:cNvCxnSpPr>
          <p:nvPr/>
        </p:nvCxnSpPr>
        <p:spPr>
          <a:xfrm>
            <a:off x="5588000" y="3378052"/>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040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Environmental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nvPr>
        </p:nvGraphicFramePr>
        <p:xfrm>
          <a:off x="838200" y="1363730"/>
          <a:ext cx="10515601" cy="4710659"/>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237241">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305383">
                <a:tc>
                  <a:txBody>
                    <a:bodyPr/>
                    <a:lstStyle/>
                    <a:p>
                      <a:pPr>
                        <a:tabLst>
                          <a:tab pos="363538" algn="l"/>
                        </a:tabLst>
                      </a:pPr>
                      <a:r>
                        <a:rPr lang="en-GB" sz="1600" dirty="0"/>
                        <a:t>A.	Sewage services (CPC 9401)</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Sewerage, sewage treatment and septic tank cleaning services (CPC 941)</a:t>
                      </a:r>
                    </a:p>
                  </a:txBody>
                  <a:tcPr/>
                </a:tc>
                <a:extLst>
                  <a:ext uri="{0D108BD9-81ED-4DB2-BD59-A6C34878D82A}">
                    <a16:rowId xmlns:a16="http://schemas.microsoft.com/office/drawing/2014/main" val="2278730309"/>
                  </a:ext>
                </a:extLst>
              </a:tr>
              <a:tr h="582319">
                <a:tc rowSpan="2">
                  <a:txBody>
                    <a:bodyPr/>
                    <a:lstStyle/>
                    <a:p>
                      <a:pPr>
                        <a:tabLst>
                          <a:tab pos="363538" algn="l"/>
                        </a:tabLst>
                      </a:pPr>
                      <a:r>
                        <a:rPr lang="en-GB" sz="1600" dirty="0"/>
                        <a:t>B.	Refuse disposal services (CPC 9402)</a:t>
                      </a:r>
                      <a:endParaRPr lang="en-GB" sz="1600" i="1" dirty="0"/>
                    </a:p>
                  </a:txBody>
                  <a:tcPr/>
                </a:tc>
                <a:tc rowSpan="2">
                  <a:txBody>
                    <a:bodyPr/>
                    <a:lstStyle/>
                    <a:p>
                      <a:endParaRPr lang="en-GB" sz="1600" dirty="0"/>
                    </a:p>
                  </a:txBody>
                  <a:tcPr>
                    <a:noFill/>
                  </a:tcPr>
                </a:tc>
                <a:tc>
                  <a:txBody>
                    <a:bodyPr/>
                    <a:lstStyle/>
                    <a:p>
                      <a:pPr>
                        <a:tabLst>
                          <a:tab pos="363538" algn="l"/>
                        </a:tabLst>
                      </a:pPr>
                      <a:r>
                        <a:rPr lang="en-GB" sz="1600" dirty="0"/>
                        <a:t>B.	Waste collection services (CPC 942)</a:t>
                      </a:r>
                    </a:p>
                  </a:txBody>
                  <a:tcPr>
                    <a:noFill/>
                  </a:tcPr>
                </a:tc>
                <a:extLst>
                  <a:ext uri="{0D108BD9-81ED-4DB2-BD59-A6C34878D82A}">
                    <a16:rowId xmlns:a16="http://schemas.microsoft.com/office/drawing/2014/main" val="1281280544"/>
                  </a:ext>
                </a:extLst>
              </a:tr>
              <a:tr h="4097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tc>
                <a:tc vMerge="1">
                  <a:txBody>
                    <a:bodyPr/>
                    <a:lstStyle/>
                    <a:p>
                      <a:endParaRPr lang="en-GB" sz="1600" dirty="0"/>
                    </a:p>
                  </a:txBody>
                  <a:tcPr/>
                </a:tc>
                <a:tc>
                  <a:txBody>
                    <a:bodyPr/>
                    <a:lstStyle/>
                    <a:p>
                      <a:pPr>
                        <a:tabLst>
                          <a:tab pos="363538" algn="l"/>
                        </a:tabLst>
                      </a:pPr>
                      <a:r>
                        <a:rPr lang="en-GB" sz="1600" dirty="0"/>
                        <a:t>C.	Waste treatment and disposal services (CPC 943)</a:t>
                      </a:r>
                    </a:p>
                  </a:txBody>
                  <a:tcPr/>
                </a:tc>
                <a:extLst>
                  <a:ext uri="{0D108BD9-81ED-4DB2-BD59-A6C34878D82A}">
                    <a16:rowId xmlns:a16="http://schemas.microsoft.com/office/drawing/2014/main" val="1101736871"/>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lumMod val="75000"/>
                      </a:schemeClr>
                    </a:solidFill>
                  </a:tcPr>
                </a:tc>
                <a:tc>
                  <a:txBody>
                    <a:bodyPr/>
                    <a:lstStyle/>
                    <a:p>
                      <a:endParaRPr lang="en-GB" sz="160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Remediation services (CPC 944) </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311885560"/>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Sanitation and similar services (CPC 9403)</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Sanitation and similar services (CPC 945)</a:t>
                      </a:r>
                    </a:p>
                  </a:txBody>
                  <a:tcPr/>
                </a:tc>
                <a:extLst>
                  <a:ext uri="{0D108BD9-81ED-4DB2-BD59-A6C34878D82A}">
                    <a16:rowId xmlns:a16="http://schemas.microsoft.com/office/drawing/2014/main" val="353442395"/>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Other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r>
                        <a:rPr lang="en-GB" sz="1600" dirty="0"/>
                        <a:t>Other environmental protection services </a:t>
                      </a:r>
                      <a:r>
                        <a:rPr lang="en-GB" sz="1600" dirty="0" err="1"/>
                        <a:t>n.e.c</a:t>
                      </a:r>
                      <a:r>
                        <a:rPr lang="en-GB" sz="1600" dirty="0"/>
                        <a:t> (CPC 949)</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dirty="0"/>
                        <a:t>Cleaning services of exhaust gases (CPC Prov. 9404)</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dirty="0"/>
                        <a:t>Noise abatement services (CPC Prov. 9405)</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dirty="0"/>
                        <a:t>Nature and landscape protection services (CPC Prov. 9406)</a:t>
                      </a:r>
                    </a:p>
                  </a:txBody>
                  <a:tcPr/>
                </a:tc>
                <a:extLst>
                  <a:ext uri="{0D108BD9-81ED-4DB2-BD59-A6C34878D82A}">
                    <a16:rowId xmlns:a16="http://schemas.microsoft.com/office/drawing/2014/main" val="1510534401"/>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lumMod val="75000"/>
                      </a:schemeClr>
                    </a:solidFill>
                  </a:tcPr>
                </a:tc>
                <a:tc>
                  <a:txBody>
                    <a:bodyPr/>
                    <a:lstStyle/>
                    <a:p>
                      <a:endParaRPr lang="en-GB" sz="160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63538" algn="l"/>
                        </a:tabLst>
                        <a:defRPr/>
                      </a:pPr>
                      <a:r>
                        <a:rPr kumimoji="0" lang="en-GB" sz="1600" b="0" u="none" strike="noStrike" kern="1200" cap="none" spc="0" normalizeH="0" baseline="0" noProof="0" dirty="0">
                          <a:ln>
                            <a:noFill/>
                          </a:ln>
                          <a:solidFill>
                            <a:prstClr val="black"/>
                          </a:solidFill>
                          <a:effectLst/>
                          <a:uLnTx/>
                          <a:uFillTx/>
                        </a:rPr>
                        <a:t>G.	Environmental consulting services (CPC 83931)</a:t>
                      </a:r>
                    </a:p>
                  </a:txBody>
                  <a:tcPr>
                    <a:solidFill>
                      <a:srgbClr val="FFC000"/>
                    </a:solidFill>
                  </a:tcPr>
                </a:tc>
                <a:extLst>
                  <a:ext uri="{0D108BD9-81ED-4DB2-BD59-A6C34878D82A}">
                    <a16:rowId xmlns:a16="http://schemas.microsoft.com/office/drawing/2014/main" val="2848927192"/>
                  </a:ext>
                </a:extLst>
              </a:tr>
            </a:tbl>
          </a:graphicData>
        </a:graphic>
      </p:graphicFrame>
      <p:cxnSp>
        <p:nvCxnSpPr>
          <p:cNvPr id="33" name="Connector: Elbow 32">
            <a:extLst>
              <a:ext uri="{FF2B5EF4-FFF2-40B4-BE49-F238E27FC236}">
                <a16:creationId xmlns:a16="http://schemas.microsoft.com/office/drawing/2014/main" id="{92E908D3-7795-394D-6894-B577E9A8ADDD}"/>
              </a:ext>
            </a:extLst>
          </p:cNvPr>
          <p:cNvCxnSpPr>
            <a:cxnSpLocks/>
          </p:cNvCxnSpPr>
          <p:nvPr/>
        </p:nvCxnSpPr>
        <p:spPr>
          <a:xfrm>
            <a:off x="5588000" y="2523579"/>
            <a:ext cx="1016000" cy="517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30E81AF-BD0B-E151-222C-DC5508CEC89C}"/>
              </a:ext>
            </a:extLst>
          </p:cNvPr>
          <p:cNvCxnSpPr>
            <a:cxnSpLocks/>
          </p:cNvCxnSpPr>
          <p:nvPr/>
        </p:nvCxnSpPr>
        <p:spPr>
          <a:xfrm>
            <a:off x="5588000" y="2523579"/>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726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Health and related social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nvPr>
        </p:nvGraphicFramePr>
        <p:xfrm>
          <a:off x="838200" y="1363730"/>
          <a:ext cx="10515601" cy="414528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237241">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305383">
                <a:tc>
                  <a:txBody>
                    <a:bodyPr/>
                    <a:lstStyle/>
                    <a:p>
                      <a:pPr>
                        <a:tabLst>
                          <a:tab pos="363538" algn="l"/>
                        </a:tabLst>
                      </a:pPr>
                      <a:r>
                        <a:rPr lang="en-GB" sz="1600" dirty="0"/>
                        <a:t>A.	Hospital services (CPC 9311)</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Inpatient services (CPC 9311)</a:t>
                      </a:r>
                    </a:p>
                  </a:txBody>
                  <a:tcPr/>
                </a:tc>
                <a:extLst>
                  <a:ext uri="{0D108BD9-81ED-4DB2-BD59-A6C34878D82A}">
                    <a16:rowId xmlns:a16="http://schemas.microsoft.com/office/drawing/2014/main" val="2278730309"/>
                  </a:ext>
                </a:extLst>
              </a:tr>
              <a:tr h="582319">
                <a:tc>
                  <a:txBody>
                    <a:bodyPr/>
                    <a:lstStyle/>
                    <a:p>
                      <a:pPr>
                        <a:tabLst>
                          <a:tab pos="363538" algn="l"/>
                        </a:tabLst>
                      </a:pPr>
                      <a:r>
                        <a:rPr lang="en-GB" sz="1600" dirty="0"/>
                        <a:t>B.	Other human health services (CPC 9319, other than 93191 </a:t>
                      </a:r>
                      <a:r>
                        <a:rPr lang="en-GB" sz="1600" i="1" dirty="0"/>
                        <a:t>[professional services</a:t>
                      </a:r>
                      <a:r>
                        <a:rPr lang="en-GB" sz="1600" i="0" dirty="0"/>
                        <a:t>] </a:t>
                      </a:r>
                      <a:r>
                        <a:rPr lang="en-GB" sz="1600" i="1" dirty="0"/>
                        <a:t>)</a:t>
                      </a:r>
                    </a:p>
                  </a:txBody>
                  <a:tcPr/>
                </a:tc>
                <a:tc>
                  <a:txBody>
                    <a:bodyPr/>
                    <a:lstStyle/>
                    <a:p>
                      <a:endParaRPr lang="en-GB" sz="1600"/>
                    </a:p>
                  </a:txBody>
                  <a:tcPr>
                    <a:noFill/>
                  </a:tcPr>
                </a:tc>
                <a:tc>
                  <a:txBody>
                    <a:bodyPr/>
                    <a:lstStyle/>
                    <a:p>
                      <a:pPr>
                        <a:tabLst>
                          <a:tab pos="363538" algn="l"/>
                        </a:tabLst>
                      </a:pPr>
                      <a:r>
                        <a:rPr lang="en-GB" sz="1600" dirty="0"/>
                        <a:t>B.	Other human health services except services provided by qualified practitioners (CPC 9319, excluding 93191, 93192 and 93193)</a:t>
                      </a:r>
                    </a:p>
                  </a:txBody>
                  <a:tcPr>
                    <a:noFill/>
                  </a:tcPr>
                </a:tc>
                <a:extLst>
                  <a:ext uri="{0D108BD9-81ED-4DB2-BD59-A6C34878D82A}">
                    <a16:rowId xmlns:a16="http://schemas.microsoft.com/office/drawing/2014/main" val="1281280544"/>
                  </a:ext>
                </a:extLst>
              </a:tr>
              <a:tr h="40978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Social services (CPC 963)</a:t>
                      </a:r>
                    </a:p>
                  </a:txBody>
                  <a:tcPr/>
                </a:tc>
                <a:tc rowSpan="4">
                  <a:txBody>
                    <a:bodyPr/>
                    <a:lstStyle/>
                    <a:p>
                      <a:endParaRPr lang="en-GB" sz="1600" dirty="0"/>
                    </a:p>
                  </a:txBody>
                  <a:tcPr/>
                </a:tc>
                <a:tc>
                  <a:txBody>
                    <a:bodyPr/>
                    <a:lstStyle/>
                    <a:p>
                      <a:pPr>
                        <a:tabLst>
                          <a:tab pos="363538" algn="l"/>
                        </a:tabLst>
                      </a:pPr>
                      <a:r>
                        <a:rPr lang="en-GB" sz="1600" dirty="0"/>
                        <a:t>C.	Residential healthcare and care services for the elderly and persons with disabilities (CPC 932)</a:t>
                      </a:r>
                    </a:p>
                  </a:txBody>
                  <a:tcPr/>
                </a:tc>
                <a:extLst>
                  <a:ext uri="{0D108BD9-81ED-4DB2-BD59-A6C34878D82A}">
                    <a16:rowId xmlns:a16="http://schemas.microsoft.com/office/drawing/2014/main" val="1101736871"/>
                  </a:ext>
                </a:extLst>
              </a:tr>
              <a:tr h="4097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D.	Other social services with accommodation (CPC 933)</a:t>
                      </a:r>
                    </a:p>
                  </a:txBody>
                  <a:tcPr>
                    <a:noFill/>
                  </a:tcPr>
                </a:tc>
                <a:extLst>
                  <a:ext uri="{0D108BD9-81ED-4DB2-BD59-A6C34878D82A}">
                    <a16:rowId xmlns:a16="http://schemas.microsoft.com/office/drawing/2014/main" val="3730434898"/>
                  </a:ext>
                </a:extLst>
              </a:tr>
              <a:tr h="4097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Other</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sz="1600" dirty="0"/>
                    </a:p>
                  </a:txBody>
                  <a:tcPr/>
                </a:tc>
                <a:tc>
                  <a:txBody>
                    <a:bodyPr/>
                    <a:lstStyle/>
                    <a:p>
                      <a:pPr>
                        <a:tabLst>
                          <a:tab pos="363538" algn="l"/>
                        </a:tabLst>
                      </a:pPr>
                      <a:r>
                        <a:rPr lang="en-GB" sz="1600" dirty="0"/>
                        <a:t>E.	Social services without accommodation for the elderly and persons with disabilities (CPC 934)</a:t>
                      </a:r>
                    </a:p>
                  </a:txBody>
                  <a:tcPr/>
                </a:tc>
                <a:extLst>
                  <a:ext uri="{0D108BD9-81ED-4DB2-BD59-A6C34878D82A}">
                    <a16:rowId xmlns:a16="http://schemas.microsoft.com/office/drawing/2014/main" val="991625157"/>
                  </a:ext>
                </a:extLst>
              </a:tr>
              <a:tr h="4097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sz="1600" dirty="0"/>
                    </a:p>
                  </a:txBody>
                  <a:tcPr/>
                </a:tc>
                <a:tc>
                  <a:txBody>
                    <a:bodyPr/>
                    <a:lstStyle/>
                    <a:p>
                      <a:pPr>
                        <a:tabLst>
                          <a:tab pos="363538" algn="l"/>
                        </a:tabLst>
                      </a:pPr>
                      <a:r>
                        <a:rPr lang="en-GB" sz="1600" dirty="0"/>
                        <a:t>F.	Other social services without accommodation (CPC 935)</a:t>
                      </a:r>
                    </a:p>
                  </a:txBody>
                  <a:tcPr/>
                </a:tc>
                <a:extLst>
                  <a:ext uri="{0D108BD9-81ED-4DB2-BD59-A6C34878D82A}">
                    <a16:rowId xmlns:a16="http://schemas.microsoft.com/office/drawing/2014/main" val="2482855704"/>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Other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G.	Other</a:t>
                      </a:r>
                    </a:p>
                  </a:txBody>
                  <a:tcPr/>
                </a:tc>
                <a:extLst>
                  <a:ext uri="{0D108BD9-81ED-4DB2-BD59-A6C34878D82A}">
                    <a16:rowId xmlns:a16="http://schemas.microsoft.com/office/drawing/2014/main" val="1510534401"/>
                  </a:ext>
                </a:extLst>
              </a:tr>
            </a:tbl>
          </a:graphicData>
        </a:graphic>
      </p:graphicFrame>
      <p:cxnSp>
        <p:nvCxnSpPr>
          <p:cNvPr id="15" name="Connector: Elbow 14">
            <a:extLst>
              <a:ext uri="{FF2B5EF4-FFF2-40B4-BE49-F238E27FC236}">
                <a16:creationId xmlns:a16="http://schemas.microsoft.com/office/drawing/2014/main" id="{934E710C-8D03-2403-CDCA-85091416C4A4}"/>
              </a:ext>
            </a:extLst>
          </p:cNvPr>
          <p:cNvCxnSpPr>
            <a:cxnSpLocks/>
          </p:cNvCxnSpPr>
          <p:nvPr/>
        </p:nvCxnSpPr>
        <p:spPr>
          <a:xfrm>
            <a:off x="5588000" y="4264410"/>
            <a:ext cx="1016000" cy="517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23C045-B4E0-800E-F452-BEB0B26E59DA}"/>
              </a:ext>
            </a:extLst>
          </p:cNvPr>
          <p:cNvCxnSpPr>
            <a:cxnSpLocks/>
          </p:cNvCxnSpPr>
          <p:nvPr/>
        </p:nvCxnSpPr>
        <p:spPr>
          <a:xfrm>
            <a:off x="5588000" y="4264410"/>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DF7BC3C-4D18-93B3-C7B8-C6B64EFE336B}"/>
              </a:ext>
            </a:extLst>
          </p:cNvPr>
          <p:cNvCxnSpPr>
            <a:cxnSpLocks/>
          </p:cNvCxnSpPr>
          <p:nvPr/>
        </p:nvCxnSpPr>
        <p:spPr>
          <a:xfrm flipV="1">
            <a:off x="5588000" y="3143318"/>
            <a:ext cx="1016000" cy="5713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9F9EAA2-DF1F-2C0C-1510-046564AE53B8}"/>
              </a:ext>
            </a:extLst>
          </p:cNvPr>
          <p:cNvCxnSpPr>
            <a:cxnSpLocks/>
          </p:cNvCxnSpPr>
          <p:nvPr/>
        </p:nvCxnSpPr>
        <p:spPr>
          <a:xfrm>
            <a:off x="5588000" y="3714682"/>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620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12DD-908F-7035-5A57-B14E8A201AC1}"/>
              </a:ext>
            </a:extLst>
          </p:cNvPr>
          <p:cNvSpPr>
            <a:spLocks noGrp="1"/>
          </p:cNvSpPr>
          <p:nvPr>
            <p:ph type="title"/>
          </p:nvPr>
        </p:nvSpPr>
        <p:spPr/>
        <p:txBody>
          <a:bodyPr/>
          <a:lstStyle/>
          <a:p>
            <a:r>
              <a:rPr lang="en-GB" dirty="0"/>
              <a:t>“</a:t>
            </a:r>
            <a:r>
              <a:rPr lang="en-GB" dirty="0" err="1"/>
              <a:t>Oferta</a:t>
            </a:r>
            <a:r>
              <a:rPr lang="en-GB" dirty="0"/>
              <a:t> de Base”</a:t>
            </a:r>
          </a:p>
        </p:txBody>
      </p:sp>
      <p:sp>
        <p:nvSpPr>
          <p:cNvPr id="3" name="Content Placeholder 2">
            <a:extLst>
              <a:ext uri="{FF2B5EF4-FFF2-40B4-BE49-F238E27FC236}">
                <a16:creationId xmlns:a16="http://schemas.microsoft.com/office/drawing/2014/main" id="{F5413887-32AF-F689-FC24-1E5A7AAF84F4}"/>
              </a:ext>
            </a:extLst>
          </p:cNvPr>
          <p:cNvSpPr>
            <a:spLocks noGrp="1"/>
          </p:cNvSpPr>
          <p:nvPr>
            <p:ph idx="1"/>
          </p:nvPr>
        </p:nvSpPr>
        <p:spPr/>
        <p:txBody>
          <a:bodyPr>
            <a:normAutofit/>
          </a:bodyPr>
          <a:lstStyle/>
          <a:p>
            <a:r>
              <a:rPr lang="pt-BR" dirty="0"/>
              <a:t>Ofertas iniciais que contêm </a:t>
            </a:r>
            <a:r>
              <a:rPr lang="pt-BR" u="sng" dirty="0"/>
              <a:t>compromissos existentes</a:t>
            </a:r>
            <a:r>
              <a:rPr lang="en-GB" dirty="0"/>
              <a:t>:</a:t>
            </a:r>
          </a:p>
          <a:p>
            <a:endParaRPr lang="en-GB" dirty="0"/>
          </a:p>
          <a:p>
            <a:pPr lvl="1"/>
            <a:r>
              <a:rPr lang="pt-BR" dirty="0"/>
              <a:t>Compromissos no âmbito da OMC</a:t>
            </a:r>
          </a:p>
          <a:p>
            <a:pPr marL="457200" lvl="1" indent="0">
              <a:buNone/>
            </a:pPr>
            <a:endParaRPr lang="en-GB" dirty="0"/>
          </a:p>
          <a:p>
            <a:pPr lvl="1"/>
            <a:r>
              <a:rPr lang="pt-BR" dirty="0"/>
              <a:t>Compromissos da SADC na primeira ronda que incluem sectores da segunda ronda:</a:t>
            </a:r>
            <a:endParaRPr lang="en-GB" dirty="0"/>
          </a:p>
          <a:p>
            <a:pPr lvl="2"/>
            <a:r>
              <a:rPr lang="pt-BR" dirty="0"/>
              <a:t>Serviços de construção e engenharia conexos
Serviços relacionados com a energia</a:t>
            </a:r>
          </a:p>
          <a:p>
            <a:pPr lvl="2"/>
            <a:endParaRPr lang="en-GB" dirty="0"/>
          </a:p>
          <a:p>
            <a:pPr lvl="1"/>
            <a:r>
              <a:rPr lang="pt-BR" dirty="0"/>
              <a:t>Compromissos da AfCFTA nos serviços às empresas</a:t>
            </a:r>
            <a:endParaRPr lang="en-GB" dirty="0"/>
          </a:p>
        </p:txBody>
      </p:sp>
    </p:spTree>
    <p:extLst>
      <p:ext uri="{BB962C8B-B14F-4D97-AF65-F5344CB8AC3E}">
        <p14:creationId xmlns:p14="http://schemas.microsoft.com/office/powerpoint/2010/main" val="1514962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Recreational, cultural and sporting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3597501293"/>
              </p:ext>
            </p:extLst>
          </p:nvPr>
        </p:nvGraphicFramePr>
        <p:xfrm>
          <a:off x="838200" y="1363730"/>
          <a:ext cx="10515601" cy="539496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306159">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528820">
                <a:tc rowSpan="2">
                  <a:txBody>
                    <a:bodyPr/>
                    <a:lstStyle/>
                    <a:p>
                      <a:pPr>
                        <a:tabLst>
                          <a:tab pos="363538" algn="l"/>
                        </a:tabLst>
                      </a:pPr>
                      <a:r>
                        <a:rPr lang="en-GB" sz="1600" dirty="0"/>
                        <a:t>A.	Entertainment services (CPC 9619)</a:t>
                      </a:r>
                    </a:p>
                  </a:txBody>
                  <a:tcPr/>
                </a:tc>
                <a:tc rowSpan="2">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Performing arts and other live entertainment event presentation and promotion services (CPC 962)</a:t>
                      </a:r>
                    </a:p>
                  </a:txBody>
                  <a:tcPr/>
                </a:tc>
                <a:extLst>
                  <a:ext uri="{0D108BD9-81ED-4DB2-BD59-A6C34878D82A}">
                    <a16:rowId xmlns:a16="http://schemas.microsoft.com/office/drawing/2014/main" val="2278730309"/>
                  </a:ext>
                </a:extLst>
              </a:tr>
              <a:tr h="528820">
                <a:tc vMerge="1">
                  <a:txBody>
                    <a:bodyPr/>
                    <a:lstStyle/>
                    <a:p>
                      <a:pPr>
                        <a:tabLst>
                          <a:tab pos="363538" algn="l"/>
                        </a:tabLst>
                      </a:pPr>
                      <a:endParaRPr lang="en-GB" dirty="0"/>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Services of performing and other artists (CPC 963)</a:t>
                      </a:r>
                    </a:p>
                  </a:txBody>
                  <a:tcPr/>
                </a:tc>
                <a:extLst>
                  <a:ext uri="{0D108BD9-81ED-4DB2-BD59-A6C34878D82A}">
                    <a16:rowId xmlns:a16="http://schemas.microsoft.com/office/drawing/2014/main" val="3824401074"/>
                  </a:ext>
                </a:extLst>
              </a:tr>
              <a:tr h="528820">
                <a:tc>
                  <a:txBody>
                    <a:bodyPr/>
                    <a:lstStyle/>
                    <a:p>
                      <a:pPr>
                        <a:tabLst>
                          <a:tab pos="363538" algn="l"/>
                        </a:tabLst>
                      </a:pPr>
                      <a:r>
                        <a:rPr lang="en-GB" sz="1600" dirty="0"/>
                        <a:t>B.	News agency services (CPC 962)</a:t>
                      </a:r>
                    </a:p>
                  </a:txBody>
                  <a:tcPr/>
                </a:tc>
                <a:tc>
                  <a:txBody>
                    <a:bodyPr/>
                    <a:lstStyle/>
                    <a:p>
                      <a:endParaRPr lang="en-GB" sz="1600"/>
                    </a:p>
                  </a:txBody>
                  <a:tcPr/>
                </a:tc>
                <a:tc>
                  <a:txBody>
                    <a:bodyPr/>
                    <a:lstStyle/>
                    <a:p>
                      <a:r>
                        <a:rPr lang="en-GB" sz="1600" i="1" dirty="0"/>
                        <a:t>Re-classified as part of information supply services (part of ICT)</a:t>
                      </a:r>
                    </a:p>
                  </a:txBody>
                  <a:tcPr>
                    <a:solidFill>
                      <a:schemeClr val="accent4"/>
                    </a:solidFill>
                  </a:tcPr>
                </a:tc>
                <a:extLst>
                  <a:ext uri="{0D108BD9-81ED-4DB2-BD59-A6C34878D82A}">
                    <a16:rowId xmlns:a16="http://schemas.microsoft.com/office/drawing/2014/main" val="1281280544"/>
                  </a:ext>
                </a:extLst>
              </a:tr>
              <a:tr h="3061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Libraries, archives, museums and other cultural services (CPC 963)</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rowSpan="2">
                  <a:txBody>
                    <a:bodyPr/>
                    <a:lstStyle/>
                    <a:p>
                      <a:endParaRPr lang="en-GB" sz="1600" dirty="0"/>
                    </a:p>
                  </a:txBody>
                  <a:tcPr/>
                </a:tc>
                <a:tc>
                  <a:txBody>
                    <a:bodyPr/>
                    <a:lstStyle/>
                    <a:p>
                      <a:pPr>
                        <a:tabLst>
                          <a:tab pos="363538" algn="l"/>
                        </a:tabLst>
                      </a:pPr>
                      <a:r>
                        <a:rPr lang="en-GB" sz="1600" dirty="0"/>
                        <a:t>C.	Museums and preservation services (CPC 964)</a:t>
                      </a:r>
                    </a:p>
                  </a:txBody>
                  <a:tcPr/>
                </a:tc>
                <a:extLst>
                  <a:ext uri="{0D108BD9-81ED-4DB2-BD59-A6C34878D82A}">
                    <a16:rowId xmlns:a16="http://schemas.microsoft.com/office/drawing/2014/main" val="1101736871"/>
                  </a:ext>
                </a:extLst>
              </a:tr>
              <a:tr h="5288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Libraries and archives re-classified as part of information supply services (part of ICT)</a:t>
                      </a:r>
                    </a:p>
                  </a:txBody>
                  <a:tcPr>
                    <a:solidFill>
                      <a:schemeClr val="accent4"/>
                    </a:solidFill>
                  </a:tcPr>
                </a:tc>
                <a:extLst>
                  <a:ext uri="{0D108BD9-81ED-4DB2-BD59-A6C34878D82A}">
                    <a16:rowId xmlns:a16="http://schemas.microsoft.com/office/drawing/2014/main" val="3730434898"/>
                  </a:ext>
                </a:extLst>
              </a:tr>
              <a:tr h="3061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Sporting and other recreational services (CPC 964)</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rowSpan="2">
                  <a:txBody>
                    <a:bodyPr/>
                    <a:lstStyle/>
                    <a:p>
                      <a:endParaRPr lang="en-GB" sz="1600" dirty="0"/>
                    </a:p>
                  </a:txBody>
                  <a:tcPr/>
                </a:tc>
                <a:tc>
                  <a:txBody>
                    <a:bodyPr/>
                    <a:lstStyle/>
                    <a:p>
                      <a:pPr>
                        <a:tabLst>
                          <a:tab pos="363538" algn="l"/>
                        </a:tabLst>
                      </a:pPr>
                      <a:r>
                        <a:rPr lang="en-GB" sz="1600" dirty="0"/>
                        <a:t>D.	Sporting and recreational sports services (CPC 965)</a:t>
                      </a:r>
                    </a:p>
                  </a:txBody>
                  <a:tcPr/>
                </a:tc>
                <a:extLst>
                  <a:ext uri="{0D108BD9-81ED-4DB2-BD59-A6C34878D82A}">
                    <a16:rowId xmlns:a16="http://schemas.microsoft.com/office/drawing/2014/main" val="991625157"/>
                  </a:ext>
                </a:extLst>
              </a:tr>
              <a:tr h="5288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sz="1600" dirty="0"/>
                    </a:p>
                  </a:txBody>
                  <a:tcPr/>
                </a:tc>
                <a:tc>
                  <a:txBody>
                    <a:bodyPr/>
                    <a:lstStyle/>
                    <a:p>
                      <a:pPr>
                        <a:tabLst>
                          <a:tab pos="363538" algn="l"/>
                        </a:tabLst>
                      </a:pPr>
                      <a:r>
                        <a:rPr lang="en-GB" sz="1600" dirty="0"/>
                        <a:t>E.	Services of athletes and related support services (CPC 966)</a:t>
                      </a:r>
                    </a:p>
                  </a:txBody>
                  <a:tcPr/>
                </a:tc>
                <a:extLst>
                  <a:ext uri="{0D108BD9-81ED-4DB2-BD59-A6C34878D82A}">
                    <a16:rowId xmlns:a16="http://schemas.microsoft.com/office/drawing/2014/main" val="2482855704"/>
                  </a:ext>
                </a:extLst>
              </a:tr>
              <a:tr h="52882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Other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F.	Other amusement and recreational services (CPC 969)</a:t>
                      </a:r>
                    </a:p>
                  </a:txBody>
                  <a:tcPr/>
                </a:tc>
                <a:extLst>
                  <a:ext uri="{0D108BD9-81ED-4DB2-BD59-A6C34878D82A}">
                    <a16:rowId xmlns:a16="http://schemas.microsoft.com/office/drawing/2014/main" val="1510534401"/>
                  </a:ext>
                </a:extLst>
              </a:tr>
              <a:tr h="306159">
                <a:tc>
                  <a:txBody>
                    <a:bodyPr/>
                    <a:lstStyle/>
                    <a:p>
                      <a:endParaRPr lang="en-GB" sz="1600" dirty="0"/>
                    </a:p>
                  </a:txBody>
                  <a:tcPr>
                    <a:solidFill>
                      <a:schemeClr val="bg1">
                        <a:lumMod val="85000"/>
                      </a:schemeClr>
                    </a:solidFill>
                  </a:tcPr>
                </a:tc>
                <a:tc>
                  <a:txBody>
                    <a:bodyPr/>
                    <a:lstStyle/>
                    <a:p>
                      <a:endParaRPr lang="en-GB" sz="1600" dirty="0"/>
                    </a:p>
                  </a:txBody>
                  <a:tcPr>
                    <a:solidFill>
                      <a:schemeClr val="bg1">
                        <a:lumMod val="85000"/>
                      </a:schemeClr>
                    </a:solidFill>
                  </a:tcPr>
                </a:tc>
                <a:tc>
                  <a:txBody>
                    <a:bodyPr/>
                    <a:lstStyle/>
                    <a:p>
                      <a:r>
                        <a:rPr lang="en-GB" sz="1600" dirty="0"/>
                        <a:t>G. News agency services (CPC 844)</a:t>
                      </a:r>
                    </a:p>
                  </a:txBody>
                  <a:tcPr>
                    <a:solidFill>
                      <a:schemeClr val="accent4"/>
                    </a:solidFill>
                  </a:tcPr>
                </a:tc>
                <a:extLst>
                  <a:ext uri="{0D108BD9-81ED-4DB2-BD59-A6C34878D82A}">
                    <a16:rowId xmlns:a16="http://schemas.microsoft.com/office/drawing/2014/main" val="574217779"/>
                  </a:ext>
                </a:extLst>
              </a:tr>
              <a:tr h="306159">
                <a:tc>
                  <a:txBody>
                    <a:bodyPr/>
                    <a:lstStyle/>
                    <a:p>
                      <a:endParaRPr lang="en-GB" sz="1600" dirty="0"/>
                    </a:p>
                  </a:txBody>
                  <a:tcPr>
                    <a:solidFill>
                      <a:schemeClr val="bg1">
                        <a:lumMod val="85000"/>
                      </a:schemeClr>
                    </a:solidFill>
                  </a:tcPr>
                </a:tc>
                <a:tc>
                  <a:txBody>
                    <a:bodyPr/>
                    <a:lstStyle/>
                    <a:p>
                      <a:endParaRPr lang="en-GB" sz="1600" dirty="0"/>
                    </a:p>
                  </a:txBody>
                  <a:tcPr>
                    <a:solidFill>
                      <a:schemeClr val="bg1">
                        <a:lumMod val="85000"/>
                      </a:schemeClr>
                    </a:solidFill>
                  </a:tcPr>
                </a:tc>
                <a:tc>
                  <a:txBody>
                    <a:bodyPr/>
                    <a:lstStyle/>
                    <a:p>
                      <a:r>
                        <a:rPr lang="en-GB" sz="1600" dirty="0"/>
                        <a:t>H. Library and archive services (CPC 845)</a:t>
                      </a:r>
                    </a:p>
                  </a:txBody>
                  <a:tcPr>
                    <a:solidFill>
                      <a:schemeClr val="accent4"/>
                    </a:solidFill>
                  </a:tcPr>
                </a:tc>
                <a:extLst>
                  <a:ext uri="{0D108BD9-81ED-4DB2-BD59-A6C34878D82A}">
                    <a16:rowId xmlns:a16="http://schemas.microsoft.com/office/drawing/2014/main" val="1662286070"/>
                  </a:ext>
                </a:extLst>
              </a:tr>
            </a:tbl>
          </a:graphicData>
        </a:graphic>
      </p:graphicFrame>
      <p:cxnSp>
        <p:nvCxnSpPr>
          <p:cNvPr id="7" name="Connector: Elbow 6">
            <a:extLst>
              <a:ext uri="{FF2B5EF4-FFF2-40B4-BE49-F238E27FC236}">
                <a16:creationId xmlns:a16="http://schemas.microsoft.com/office/drawing/2014/main" id="{6185A0A8-2F15-70B0-0921-DDD21905CE64}"/>
              </a:ext>
            </a:extLst>
          </p:cNvPr>
          <p:cNvCxnSpPr>
            <a:cxnSpLocks/>
          </p:cNvCxnSpPr>
          <p:nvPr/>
        </p:nvCxnSpPr>
        <p:spPr>
          <a:xfrm>
            <a:off x="5558971" y="1949222"/>
            <a:ext cx="1059543" cy="6930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D2C824A-4CC6-2B92-41FC-4AB9B18C720B}"/>
              </a:ext>
            </a:extLst>
          </p:cNvPr>
          <p:cNvCxnSpPr>
            <a:cxnSpLocks/>
          </p:cNvCxnSpPr>
          <p:nvPr/>
        </p:nvCxnSpPr>
        <p:spPr>
          <a:xfrm>
            <a:off x="5558971" y="1949223"/>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34E710C-8D03-2403-CDCA-85091416C4A4}"/>
              </a:ext>
            </a:extLst>
          </p:cNvPr>
          <p:cNvCxnSpPr>
            <a:cxnSpLocks/>
          </p:cNvCxnSpPr>
          <p:nvPr/>
        </p:nvCxnSpPr>
        <p:spPr>
          <a:xfrm>
            <a:off x="5558971" y="3686017"/>
            <a:ext cx="1016000" cy="517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23C045-B4E0-800E-F452-BEB0B26E59DA}"/>
              </a:ext>
            </a:extLst>
          </p:cNvPr>
          <p:cNvCxnSpPr>
            <a:cxnSpLocks/>
          </p:cNvCxnSpPr>
          <p:nvPr/>
        </p:nvCxnSpPr>
        <p:spPr>
          <a:xfrm>
            <a:off x="5558971" y="3686017"/>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C052A28-CE3E-1B23-20F2-91492D46D6DD}"/>
              </a:ext>
            </a:extLst>
          </p:cNvPr>
          <p:cNvCxnSpPr>
            <a:cxnSpLocks/>
          </p:cNvCxnSpPr>
          <p:nvPr/>
        </p:nvCxnSpPr>
        <p:spPr>
          <a:xfrm>
            <a:off x="5558971" y="4697234"/>
            <a:ext cx="1016000" cy="517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BFB1223-C773-1A9B-21B5-D2AF29AD4D1E}"/>
              </a:ext>
            </a:extLst>
          </p:cNvPr>
          <p:cNvCxnSpPr>
            <a:cxnSpLocks/>
          </p:cNvCxnSpPr>
          <p:nvPr/>
        </p:nvCxnSpPr>
        <p:spPr>
          <a:xfrm>
            <a:off x="5558971" y="4697234"/>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0B044C7B-A78F-97C9-F14C-409CDED2D9A2}"/>
              </a:ext>
            </a:extLst>
          </p:cNvPr>
          <p:cNvCxnSpPr>
            <a:cxnSpLocks/>
          </p:cNvCxnSpPr>
          <p:nvPr/>
        </p:nvCxnSpPr>
        <p:spPr>
          <a:xfrm>
            <a:off x="5558970" y="4955769"/>
            <a:ext cx="827316" cy="7628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346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9A2107-E4AD-A191-5574-DDBB3BAD9907}"/>
              </a:ext>
            </a:extLst>
          </p:cNvPr>
          <p:cNvSpPr>
            <a:spLocks noGrp="1"/>
          </p:cNvSpPr>
          <p:nvPr>
            <p:ph type="title"/>
          </p:nvPr>
        </p:nvSpPr>
        <p:spPr/>
        <p:txBody>
          <a:bodyPr/>
          <a:lstStyle/>
          <a:p>
            <a:r>
              <a:rPr lang="en-GB" dirty="0"/>
              <a:t>Some issues arising from transposition - examples</a:t>
            </a:r>
          </a:p>
        </p:txBody>
      </p:sp>
      <p:sp>
        <p:nvSpPr>
          <p:cNvPr id="5" name="Text Placeholder 4">
            <a:extLst>
              <a:ext uri="{FF2B5EF4-FFF2-40B4-BE49-F238E27FC236}">
                <a16:creationId xmlns:a16="http://schemas.microsoft.com/office/drawing/2014/main" id="{24F4C67B-8197-7F69-6A81-7E3B9A07051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77288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Botswana – Real estate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3749121252"/>
              </p:ext>
            </p:extLst>
          </p:nvPr>
        </p:nvGraphicFramePr>
        <p:xfrm>
          <a:off x="838200" y="1825625"/>
          <a:ext cx="10515600" cy="4574223"/>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en-US" sz="1200" dirty="0">
                          <a:effectLst/>
                          <a:latin typeface="Ebrima" panose="02000000000000000000" pitchFamily="2" charset="0"/>
                          <a:ea typeface="Calibri" panose="020F0502020204030204" pitchFamily="34" charset="0"/>
                          <a:cs typeface="Arial" panose="020B0604020202020204" pitchFamily="34" charset="0"/>
                        </a:rPr>
                        <a:t>a.	Real estate services involving own or leased property (CPC 721*), except leasing of distribution and storage facilities (CPC 72112*)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The service should be supplied through commercial presence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The service supplier should meet all residency requirements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Include in baseline draft as per Botswana’s WTO commitments.  This also reflects the entry in Botswana’s SADC commitments under energy-related services for  rental or leasing of distribution depots and storage facilities.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7674939"/>
                  </a:ext>
                </a:extLst>
              </a:tr>
              <a:tr h="370840">
                <a:tc>
                  <a:txBody>
                    <a:bodyPr/>
                    <a:lstStyle/>
                    <a:p>
                      <a:pPr marL="342900" lvl="0" indent="-342900">
                        <a:lnSpc>
                          <a:spcPct val="115000"/>
                        </a:lnSpc>
                        <a:spcBef>
                          <a:spcPts val="300"/>
                        </a:spcBef>
                        <a:spcAft>
                          <a:spcPts val="200"/>
                        </a:spcAft>
                        <a:buFont typeface="Arial" panose="020B0604020202020204" pitchFamily="34" charset="0"/>
                        <a:buChar char="-"/>
                        <a:tabLst>
                          <a:tab pos="539750" algn="l"/>
                          <a:tab pos="792480" algn="l"/>
                          <a:tab pos="1044575" algn="l"/>
                          <a:tab pos="1296670" algn="l"/>
                          <a:tab pos="1548765" algn="l"/>
                          <a:tab pos="1800860" algn="l"/>
                          <a:tab pos="2053590" algn="l"/>
                          <a:tab pos="2305685" algn="l"/>
                          <a:tab pos="2557780" algn="l"/>
                          <a:tab pos="2809875" algn="l"/>
                          <a:tab pos="3061970" algn="l"/>
                          <a:tab pos="3314700" algn="l"/>
                          <a:tab pos="3566795" algn="l"/>
                          <a:tab pos="3818890" algn="l"/>
                          <a:tab pos="4070985" algn="l"/>
                          <a:tab pos="4323080" algn="l"/>
                          <a:tab pos="4575810" algn="l"/>
                          <a:tab pos="4827905" algn="l"/>
                          <a:tab pos="5080000" algn="l"/>
                          <a:tab pos="5332095" algn="l"/>
                          <a:tab pos="5584190" algn="l"/>
                          <a:tab pos="5836920" algn="l"/>
                          <a:tab pos="6089015" algn="l"/>
                          <a:tab pos="6341110" algn="l"/>
                          <a:tab pos="6593205" algn="l"/>
                          <a:tab pos="6845300" algn="l"/>
                          <a:tab pos="7098030" algn="l"/>
                          <a:tab pos="7350125" algn="l"/>
                          <a:tab pos="7602220" algn="l"/>
                          <a:tab pos="7854315" algn="l"/>
                          <a:tab pos="8106410" algn="l"/>
                          <a:tab pos="8359140" algn="l"/>
                        </a:tabLst>
                      </a:pPr>
                      <a:r>
                        <a:rPr lang="en-ZA" sz="1200">
                          <a:effectLst/>
                          <a:latin typeface="Ebrima" panose="02000000000000000000" pitchFamily="2" charset="0"/>
                          <a:ea typeface="Times New Roman" panose="02020603050405020304" pitchFamily="18" charset="0"/>
                          <a:cs typeface="Arial" panose="020B0604020202020204" pitchFamily="34" charset="0"/>
                        </a:rPr>
                        <a:t>Rental or leasing services involving own or leased non-residential property (CPC 72112):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0170" lvl="0" indent="-342900" algn="just">
                        <a:lnSpc>
                          <a:spcPct val="115000"/>
                        </a:lnSpc>
                        <a:spcBef>
                          <a:spcPts val="300"/>
                        </a:spcBef>
                        <a:spcAft>
                          <a:spcPts val="200"/>
                        </a:spcAft>
                        <a:buFont typeface="Arial" panose="020B0604020202020204" pitchFamily="34" charset="0"/>
                        <a:buChar char="-"/>
                        <a:tabLst>
                          <a:tab pos="381635" algn="l"/>
                          <a:tab pos="792480" algn="l"/>
                          <a:tab pos="1044575" algn="l"/>
                          <a:tab pos="1296670" algn="l"/>
                          <a:tab pos="1548765" algn="l"/>
                          <a:tab pos="1800860" algn="l"/>
                          <a:tab pos="2053590" algn="l"/>
                          <a:tab pos="2305685" algn="l"/>
                          <a:tab pos="2557780" algn="l"/>
                          <a:tab pos="2809875" algn="l"/>
                          <a:tab pos="3061970" algn="l"/>
                          <a:tab pos="3314700" algn="l"/>
                          <a:tab pos="3566795" algn="l"/>
                          <a:tab pos="3818890" algn="l"/>
                          <a:tab pos="4070985" algn="l"/>
                          <a:tab pos="4323080" algn="l"/>
                          <a:tab pos="4575810" algn="l"/>
                          <a:tab pos="4827905" algn="l"/>
                          <a:tab pos="5080000" algn="l"/>
                          <a:tab pos="5332095" algn="l"/>
                          <a:tab pos="5584190" algn="l"/>
                          <a:tab pos="5836920" algn="l"/>
                          <a:tab pos="6089015" algn="l"/>
                          <a:tab pos="6341110" algn="l"/>
                          <a:tab pos="6593205" algn="l"/>
                          <a:tab pos="6845300" algn="l"/>
                          <a:tab pos="7098030" algn="l"/>
                          <a:tab pos="7350125" algn="l"/>
                          <a:tab pos="7602220" algn="l"/>
                          <a:tab pos="7854315" algn="l"/>
                          <a:tab pos="8106410" algn="l"/>
                          <a:tab pos="8359140" algn="l"/>
                        </a:tabLst>
                      </a:pPr>
                      <a:r>
                        <a:rPr lang="en-US" sz="1200">
                          <a:effectLst/>
                          <a:latin typeface="Ebrima" panose="02000000000000000000" pitchFamily="2" charset="0"/>
                          <a:ea typeface="Times New Roman" panose="02020603050405020304" pitchFamily="18" charset="0"/>
                          <a:cs typeface="Arial" panose="020B0604020202020204" pitchFamily="34" charset="0"/>
                        </a:rPr>
                        <a:t>Trade services related to </a:t>
                      </a:r>
                      <a:r>
                        <a:rPr lang="en-ZA" sz="1200">
                          <a:effectLst/>
                          <a:latin typeface="Ebrima" panose="02000000000000000000" pitchFamily="2" charset="0"/>
                          <a:ea typeface="Times New Roman" panose="02020603050405020304" pitchFamily="18" charset="0"/>
                          <a:cs typeface="Arial" panose="020B0604020202020204" pitchFamily="34" charset="0"/>
                        </a:rPr>
                        <a:t>goods of group 120 (Crude petroleum and natural gas)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300"/>
                        </a:spcBef>
                        <a:spcAft>
                          <a:spcPts val="200"/>
                        </a:spcAft>
                        <a:buFont typeface="Symbol" panose="05050102010706020507" pitchFamily="18" charset="2"/>
                        <a:buChar char=""/>
                        <a:tabLst>
                          <a:tab pos="539750" algn="l"/>
                          <a:tab pos="1044575" algn="l"/>
                          <a:tab pos="1296670" algn="l"/>
                          <a:tab pos="1548765" algn="l"/>
                          <a:tab pos="1800860" algn="l"/>
                          <a:tab pos="2053590" algn="l"/>
                          <a:tab pos="2305685" algn="l"/>
                          <a:tab pos="2557780" algn="l"/>
                          <a:tab pos="2809875" algn="l"/>
                          <a:tab pos="3061970" algn="l"/>
                          <a:tab pos="3314700" algn="l"/>
                          <a:tab pos="3566795" algn="l"/>
                          <a:tab pos="3818890" algn="l"/>
                          <a:tab pos="4070985" algn="l"/>
                          <a:tab pos="4323080" algn="l"/>
                          <a:tab pos="4575810" algn="l"/>
                          <a:tab pos="4827905" algn="l"/>
                          <a:tab pos="5080000" algn="l"/>
                          <a:tab pos="5332095" algn="l"/>
                          <a:tab pos="5584190" algn="l"/>
                          <a:tab pos="5836920" algn="l"/>
                          <a:tab pos="6089015" algn="l"/>
                          <a:tab pos="6341110" algn="l"/>
                          <a:tab pos="6593205" algn="l"/>
                          <a:tab pos="6845300" algn="l"/>
                          <a:tab pos="7098030" algn="l"/>
                          <a:tab pos="7350125" algn="l"/>
                          <a:tab pos="7602220" algn="l"/>
                          <a:tab pos="7854315" algn="l"/>
                          <a:tab pos="8106410" algn="l"/>
                          <a:tab pos="8359140" algn="l"/>
                          <a:tab pos="8611235" algn="l"/>
                        </a:tabLst>
                      </a:pPr>
                      <a:r>
                        <a:rPr lang="en-US" sz="1200">
                          <a:effectLst/>
                          <a:latin typeface="Ebrima" panose="02000000000000000000" pitchFamily="2" charset="0"/>
                          <a:ea typeface="Calibri" panose="020F0502020204030204" pitchFamily="34" charset="0"/>
                          <a:cs typeface="Arial" panose="020B0604020202020204" pitchFamily="34" charset="0"/>
                        </a:rPr>
                        <a:t>Leasing of distribution depots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300"/>
                        </a:spcBef>
                        <a:spcAft>
                          <a:spcPts val="200"/>
                        </a:spcAft>
                        <a:buFont typeface="Symbol" panose="05050102010706020507" pitchFamily="18" charset="2"/>
                        <a:buChar char=""/>
                        <a:tabLst>
                          <a:tab pos="539750" algn="l"/>
                          <a:tab pos="1044575" algn="l"/>
                          <a:tab pos="1296670" algn="l"/>
                          <a:tab pos="1548765" algn="l"/>
                          <a:tab pos="1800860" algn="l"/>
                          <a:tab pos="2053590" algn="l"/>
                          <a:tab pos="2305685" algn="l"/>
                          <a:tab pos="2557780" algn="l"/>
                          <a:tab pos="2809875" algn="l"/>
                          <a:tab pos="3061970" algn="l"/>
                          <a:tab pos="3314700" algn="l"/>
                          <a:tab pos="3566795" algn="l"/>
                          <a:tab pos="3818890" algn="l"/>
                          <a:tab pos="4070985" algn="l"/>
                          <a:tab pos="4323080" algn="l"/>
                          <a:tab pos="4575810" algn="l"/>
                          <a:tab pos="4827905" algn="l"/>
                          <a:tab pos="5080000" algn="l"/>
                          <a:tab pos="5332095" algn="l"/>
                          <a:tab pos="5584190" algn="l"/>
                          <a:tab pos="5836920" algn="l"/>
                          <a:tab pos="6089015" algn="l"/>
                          <a:tab pos="6341110" algn="l"/>
                          <a:tab pos="6593205" algn="l"/>
                          <a:tab pos="6845300" algn="l"/>
                          <a:tab pos="7098030" algn="l"/>
                          <a:tab pos="7350125" algn="l"/>
                          <a:tab pos="7602220" algn="l"/>
                          <a:tab pos="7854315" algn="l"/>
                          <a:tab pos="8106410" algn="l"/>
                          <a:tab pos="8359140" algn="l"/>
                          <a:tab pos="8611235" algn="l"/>
                        </a:tabLst>
                      </a:pPr>
                      <a:r>
                        <a:rPr lang="en-US" sz="1200">
                          <a:effectLst/>
                          <a:latin typeface="Ebrima" panose="02000000000000000000" pitchFamily="2" charset="0"/>
                          <a:ea typeface="Calibri" panose="020F0502020204030204" pitchFamily="34" charset="0"/>
                          <a:cs typeface="Arial" panose="020B0604020202020204" pitchFamily="34" charset="0"/>
                        </a:rPr>
                        <a:t>Leasing of storage facilities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Include in baseline draft as per Botswana’s SADC commitments.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465443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Botswana – Scientific and other technical services/energy-related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605703568"/>
              </p:ext>
            </p:extLst>
          </p:nvPr>
        </p:nvGraphicFramePr>
        <p:xfrm>
          <a:off x="838200" y="1825625"/>
          <a:ext cx="10515600" cy="4190366"/>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en-US" sz="1200">
                          <a:effectLst/>
                          <a:latin typeface="Ebrima" panose="02000000000000000000" pitchFamily="2" charset="0"/>
                          <a:ea typeface="Calibri" panose="020F0502020204030204" pitchFamily="34" charset="0"/>
                          <a:cs typeface="Arial" panose="020B0604020202020204" pitchFamily="34" charset="0"/>
                        </a:rPr>
                        <a:t>e.	Scientific and other technical services (CPC 834) – limited to the following: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This corresponds to CPC Prov. 8675 and 8676.</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7674939"/>
                  </a:ext>
                </a:extLst>
              </a:tr>
              <a:tr h="370840">
                <a:tc>
                  <a:txBody>
                    <a:bodyPr/>
                    <a:lstStyle/>
                    <a:p>
                      <a:pPr marL="342900" lvl="0" indent="-342900" algn="just">
                        <a:lnSpc>
                          <a:spcPct val="115000"/>
                        </a:lnSpc>
                        <a:spcBef>
                          <a:spcPts val="300"/>
                        </a:spcBef>
                        <a:spcAft>
                          <a:spcPts val="300"/>
                        </a:spcAft>
                        <a:buFont typeface="Calibri" panose="020F0502020204030204" pitchFamily="34" charset="0"/>
                        <a:buChar char="-"/>
                      </a:pPr>
                      <a:r>
                        <a:rPr lang="en-US" sz="1200">
                          <a:effectLst/>
                          <a:latin typeface="Ebrima" panose="02000000000000000000" pitchFamily="2" charset="0"/>
                          <a:ea typeface="Calibri" panose="020F0502020204030204" pitchFamily="34" charset="0"/>
                          <a:cs typeface="Arial" panose="020B0604020202020204" pitchFamily="34" charset="0"/>
                        </a:rPr>
                        <a:t>Services incidental to exploration: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en-US" sz="1200">
                          <a:effectLst/>
                          <a:latin typeface="Ebrima" panose="02000000000000000000" pitchFamily="2" charset="0"/>
                          <a:ea typeface="Calibri" panose="020F0502020204030204" pitchFamily="34" charset="0"/>
                          <a:cs typeface="Arial" panose="020B0604020202020204" pitchFamily="34" charset="0"/>
                        </a:rPr>
                        <a:t>Geological and geophysical consulting services (CPC 83411)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en-US" sz="1200">
                          <a:effectLst/>
                          <a:latin typeface="Ebrima" panose="02000000000000000000" pitchFamily="2" charset="0"/>
                          <a:ea typeface="Calibri" panose="020F0502020204030204" pitchFamily="34" charset="0"/>
                          <a:cs typeface="Arial" panose="020B0604020202020204" pitchFamily="34" charset="0"/>
                        </a:rPr>
                        <a:t>Mineral exploration and evaluation (CPC 83413)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en-US" sz="1200">
                          <a:effectLst/>
                          <a:latin typeface="Ebrima" panose="02000000000000000000" pitchFamily="2" charset="0"/>
                          <a:ea typeface="Calibri" panose="020F0502020204030204" pitchFamily="34" charset="0"/>
                          <a:cs typeface="Arial" panose="020B0604020202020204" pitchFamily="34" charset="0"/>
                        </a:rPr>
                        <a:t>Map making services (CPC 83422)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en-US" sz="1200">
                          <a:effectLst/>
                          <a:latin typeface="Ebrima" panose="02000000000000000000" pitchFamily="2" charset="0"/>
                          <a:ea typeface="Calibri" panose="020F0502020204030204" pitchFamily="34" charset="0"/>
                          <a:cs typeface="Arial" panose="020B0604020202020204" pitchFamily="34" charset="0"/>
                        </a:rPr>
                        <a:t>Composition and purity testing (CPC 83441)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Times New Roman" panose="02020603050405020304" pitchFamily="18" charset="0"/>
                          <a:cs typeface="Arial" panose="020B0604020202020204" pitchFamily="34" charset="0"/>
                        </a:rPr>
                        <a:t>1)	Unbound</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Times New Roman" panose="02020603050405020304" pitchFamily="18" charset="0"/>
                          <a:cs typeface="Arial" panose="020B0604020202020204" pitchFamily="34" charset="0"/>
                        </a:rPr>
                        <a:t>2)	None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Times New Roman" panose="02020603050405020304" pitchFamily="18" charset="0"/>
                          <a:cs typeface="Arial" panose="020B0604020202020204" pitchFamily="34" charset="0"/>
                        </a:rPr>
                        <a:t>3)	None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CPC 2.1 8341 and 8342 correspond to CPC Prov. 8675.</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that in CPC 2.1, CPC 8343 covers weather forecasting and meteorological services – not referred to in CPC Prov.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Include in baseline draft as per Botswana’s SADC commitments.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2206764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Botswana – Distribution services/energy-related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2860627670"/>
              </p:ext>
            </p:extLst>
          </p:nvPr>
        </p:nvGraphicFramePr>
        <p:xfrm>
          <a:off x="838200" y="1825625"/>
          <a:ext cx="10515600" cy="285496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342900" lvl="0" indent="-342900" algn="just">
                        <a:lnSpc>
                          <a:spcPct val="115000"/>
                        </a:lnSpc>
                        <a:spcBef>
                          <a:spcPts val="300"/>
                        </a:spcBef>
                        <a:spcAft>
                          <a:spcPts val="300"/>
                        </a:spcAft>
                        <a:buFont typeface="+mj-lt"/>
                        <a:buAutoNum type="alphaLcPeriod"/>
                      </a:pPr>
                      <a:r>
                        <a:rPr lang="en-US" sz="1200">
                          <a:effectLst/>
                          <a:latin typeface="Ebrima" panose="02000000000000000000" pitchFamily="2" charset="0"/>
                          <a:ea typeface="Ebrima" panose="02000000000000000000" pitchFamily="2" charset="0"/>
                          <a:cs typeface="Ebrima" panose="02000000000000000000" pitchFamily="2" charset="0"/>
                        </a:rPr>
                        <a:t>Wholesale trade services, except on a fee or contract basis, of solid, liquid and gaseous fuels and related products (CPC 61191*):</a:t>
                      </a:r>
                      <a:endParaRPr lang="en-GB" sz="1200">
                        <a:effectLst/>
                        <a:latin typeface="Ebrima" panose="02000000000000000000" pitchFamily="2" charset="0"/>
                        <a:ea typeface="Ebrima" panose="02000000000000000000" pitchFamily="2" charset="0"/>
                        <a:cs typeface="Ebrima" panose="02000000000000000000" pitchFamily="2" charset="0"/>
                      </a:endParaRPr>
                    </a:p>
                    <a:p>
                      <a:pPr marL="453390" indent="-226695" algn="just">
                        <a:spcBef>
                          <a:spcPts val="300"/>
                        </a:spcBef>
                        <a:spcAft>
                          <a:spcPts val="300"/>
                        </a:spcAft>
                        <a:tabLst>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	Trade services related to goods of Group 120 (Crude petroleum and natural gas)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This corresponds to CPC Prov. 622 (wholesale trade services).  It also partly includes CPC 61111 (wholesale trade services of motor vehicles), 6113 and 6121 (parts and accessories).</a:t>
                      </a:r>
                      <a:endParaRPr lang="en-GB" sz="1200" dirty="0">
                        <a:effectLst/>
                        <a:latin typeface="Ebrima" panose="02000000000000000000" pitchFamily="2" charset="0"/>
                        <a:ea typeface="Ebrima" panose="02000000000000000000" pitchFamily="2" charset="0"/>
                        <a:cs typeface="Ebrima" panose="02000000000000000000" pitchFamily="2" charset="0"/>
                      </a:endParaRPr>
                    </a:p>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Include in baseline draft as per Botswana’s SADC commitments.</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1436804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Lesotho – Legal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898632512"/>
              </p:ext>
            </p:extLst>
          </p:nvPr>
        </p:nvGraphicFramePr>
        <p:xfrm>
          <a:off x="838200" y="1825625"/>
          <a:ext cx="10515600" cy="474472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en-US" sz="1200">
                          <a:effectLst/>
                          <a:latin typeface="Ebrima" panose="02000000000000000000" pitchFamily="2" charset="0"/>
                          <a:ea typeface="Ebrima" panose="02000000000000000000" pitchFamily="2" charset="0"/>
                          <a:cs typeface="Ebrima" panose="02000000000000000000" pitchFamily="2" charset="0"/>
                        </a:rPr>
                        <a:t>a.i.	Legal services (CPC 821*), other than arbitration and conciliation services (CPC 82191) - </a:t>
                      </a:r>
                      <a:r>
                        <a:rPr lang="en-GB" sz="1200">
                          <a:effectLst/>
                          <a:latin typeface="Ebrima" panose="02000000000000000000" pitchFamily="2" charset="0"/>
                          <a:ea typeface="Ebrima" panose="02000000000000000000" pitchFamily="2" charset="0"/>
                          <a:cs typeface="Ebrima" panose="02000000000000000000" pitchFamily="2" charset="0"/>
                        </a:rPr>
                        <a:t>limited to the following:</a:t>
                      </a:r>
                    </a:p>
                  </a:txBody>
                  <a:tcPr marL="68580" marR="68580" marT="0" marB="0"/>
                </a:tc>
                <a:tc>
                  <a:txBody>
                    <a:bodyPr/>
                    <a:lstStyle/>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Ebrima" panose="02000000000000000000" pitchFamily="2" charset="0"/>
                          <a:cs typeface="Ebrima" panose="02000000000000000000" pitchFamily="2" charset="0"/>
                        </a:rPr>
                        <a:t>This is corresponds to CPC Prov. 861, In the WTO, where MS have not committed the whole of CPC Prov. 861 they should explain the partial coverage in the sector specific column.</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2767674939"/>
                  </a:ext>
                </a:extLst>
              </a:tr>
              <a:tr h="370840">
                <a:tc>
                  <a:txBody>
                    <a:bodyPr/>
                    <a:lstStyle/>
                    <a:p>
                      <a:pPr marL="453390" indent="-226695" algn="just">
                        <a:lnSpc>
                          <a:spcPct val="115000"/>
                        </a:lnSpc>
                        <a:spcBef>
                          <a:spcPts val="300"/>
                        </a:spcBef>
                        <a:spcAft>
                          <a:spcPts val="300"/>
                        </a:spcAft>
                      </a:pPr>
                      <a:r>
                        <a:rPr lang="en-US" sz="1200">
                          <a:effectLst/>
                          <a:latin typeface="Ebrima" panose="02000000000000000000" pitchFamily="2" charset="0"/>
                          <a:ea typeface="Ebrima" panose="02000000000000000000" pitchFamily="2" charset="0"/>
                          <a:cs typeface="Ebrima" panose="02000000000000000000" pitchFamily="2" charset="0"/>
                        </a:rPr>
                        <a:t>-	Advisory services in foreign and international law</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Ebrima" panose="02000000000000000000" pitchFamily="2" charset="0"/>
                          <a:cs typeface="Ebrima" panose="02000000000000000000" pitchFamily="2" charset="0"/>
                        </a:rPr>
                        <a:t>Include in baseline draft as per Lesotho’s WTO and AfCFTA commitments.</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839357953"/>
                  </a:ext>
                </a:extLst>
              </a:tr>
              <a:tr h="370840">
                <a:tc>
                  <a:txBody>
                    <a:bodyPr/>
                    <a:lstStyle/>
                    <a:p>
                      <a:pPr marL="453390" indent="-226695" algn="just">
                        <a:lnSpc>
                          <a:spcPct val="115000"/>
                        </a:lnSpc>
                        <a:spcBef>
                          <a:spcPts val="300"/>
                        </a:spcBef>
                        <a:spcAft>
                          <a:spcPts val="300"/>
                        </a:spcAft>
                      </a:pPr>
                      <a:r>
                        <a:rPr lang="en-US" sz="1200">
                          <a:effectLst/>
                          <a:latin typeface="Ebrima" panose="02000000000000000000" pitchFamily="2" charset="0"/>
                          <a:ea typeface="Ebrima" panose="02000000000000000000" pitchFamily="2" charset="0"/>
                          <a:cs typeface="Ebrima" panose="02000000000000000000" pitchFamily="2" charset="0"/>
                        </a:rPr>
                        <a:t>-	Advisory services in domestic law</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Unbound except as indicated in the horizontal section</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Unbound except as indicated in the horizontal section</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Include in baseline draft as per Lesotho’s WTO commitments.</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3467941979"/>
                  </a:ext>
                </a:extLst>
              </a:tr>
            </a:tbl>
          </a:graphicData>
        </a:graphic>
      </p:graphicFrame>
    </p:spTree>
    <p:extLst>
      <p:ext uri="{BB962C8B-B14F-4D97-AF65-F5344CB8AC3E}">
        <p14:creationId xmlns:p14="http://schemas.microsoft.com/office/powerpoint/2010/main" val="2122543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Lesotho – Medical professional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4212561171"/>
              </p:ext>
            </p:extLst>
          </p:nvPr>
        </p:nvGraphicFramePr>
        <p:xfrm>
          <a:off x="838200" y="1825625"/>
          <a:ext cx="10515600" cy="4287711"/>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en-US" sz="1200" dirty="0">
                          <a:effectLst/>
                          <a:latin typeface="Ebrima" panose="02000000000000000000" pitchFamily="2" charset="0"/>
                          <a:ea typeface="Ebrima" panose="02000000000000000000" pitchFamily="2" charset="0"/>
                          <a:cs typeface="Ebrima" panose="02000000000000000000" pitchFamily="2" charset="0"/>
                        </a:rPr>
                        <a:t>k.	</a:t>
                      </a:r>
                      <a:r>
                        <a:rPr lang="en-US" sz="1200" spc="-10" dirty="0">
                          <a:effectLst/>
                          <a:latin typeface="Ebrima" panose="02000000000000000000" pitchFamily="2" charset="0"/>
                          <a:ea typeface="Ebrima" panose="02000000000000000000" pitchFamily="2" charset="0"/>
                          <a:cs typeface="Ebrima" panose="02000000000000000000" pitchFamily="2" charset="0"/>
                        </a:rPr>
                        <a:t>Services provided by midwives, nurses physiotherapists and para-medical personnel</a:t>
                      </a:r>
                      <a:r>
                        <a:rPr lang="en-US" sz="1200" dirty="0">
                          <a:effectLst/>
                          <a:latin typeface="Ebrima" panose="02000000000000000000" pitchFamily="2" charset="0"/>
                          <a:ea typeface="Ebrima" panose="02000000000000000000" pitchFamily="2" charset="0"/>
                          <a:cs typeface="Ebrima" panose="02000000000000000000" pitchFamily="2" charset="0"/>
                        </a:rPr>
                        <a:t> – limited to the following:</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This is corresponds to CPC Prov. 93191</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2767674939"/>
                  </a:ext>
                </a:extLst>
              </a:tr>
              <a:tr h="370840">
                <a:tc>
                  <a:txBody>
                    <a:bodyPr/>
                    <a:lstStyle/>
                    <a:p>
                      <a:pPr marL="453390" indent="-226695" algn="just">
                        <a:lnSpc>
                          <a:spcPct val="115000"/>
                        </a:lnSpc>
                        <a:spcBef>
                          <a:spcPts val="300"/>
                        </a:spcBef>
                        <a:spcAft>
                          <a:spcPts val="300"/>
                        </a:spcAft>
                      </a:pPr>
                      <a:r>
                        <a:rPr lang="en-US" sz="1200" dirty="0">
                          <a:effectLst/>
                          <a:latin typeface="Ebrima" panose="02000000000000000000" pitchFamily="2" charset="0"/>
                          <a:ea typeface="Ebrima" panose="02000000000000000000" pitchFamily="2" charset="0"/>
                          <a:cs typeface="Ebrima" panose="02000000000000000000" pitchFamily="2" charset="0"/>
                        </a:rPr>
                        <a:t>-	Midwives and nurses (CPC 93191 and 93192)</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Ebrima" panose="02000000000000000000" pitchFamily="2" charset="0"/>
                          <a:cs typeface="Ebrima" panose="02000000000000000000" pitchFamily="2" charset="0"/>
                        </a:rPr>
                        <a:t>Include in baseline draft as per Lesotho’s WTO commitments.</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839357953"/>
                  </a:ext>
                </a:extLst>
              </a:tr>
              <a:tr h="370840">
                <a:tc>
                  <a:txBody>
                    <a:bodyPr/>
                    <a:lstStyle/>
                    <a:p>
                      <a:pPr marL="453390" indent="-226695" algn="just">
                        <a:lnSpc>
                          <a:spcPct val="115000"/>
                        </a:lnSpc>
                        <a:spcBef>
                          <a:spcPts val="300"/>
                        </a:spcBef>
                        <a:spcAft>
                          <a:spcPts val="300"/>
                        </a:spcAft>
                      </a:pPr>
                      <a:r>
                        <a:rPr lang="en-US" sz="1200">
                          <a:effectLst/>
                          <a:latin typeface="Ebrima" panose="02000000000000000000" pitchFamily="2" charset="0"/>
                          <a:ea typeface="Ebrima" panose="02000000000000000000" pitchFamily="2" charset="0"/>
                          <a:cs typeface="Ebrima" panose="02000000000000000000" pitchFamily="2" charset="0"/>
                        </a:rPr>
                        <a:t>-	Physiotherapists and paramedical personnel (CPC 93193)</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Include in baseline draft as per Lesotho’s WTO commitments.</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3467941979"/>
                  </a:ext>
                </a:extLst>
              </a:tr>
            </a:tbl>
          </a:graphicData>
        </a:graphic>
      </p:graphicFrame>
    </p:spTree>
    <p:extLst>
      <p:ext uri="{BB962C8B-B14F-4D97-AF65-F5344CB8AC3E}">
        <p14:creationId xmlns:p14="http://schemas.microsoft.com/office/powerpoint/2010/main" val="147090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DRC – Engineering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3481881361"/>
              </p:ext>
            </p:extLst>
          </p:nvPr>
        </p:nvGraphicFramePr>
        <p:xfrm>
          <a:off x="838200" y="1825625"/>
          <a:ext cx="10515600" cy="480568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fr-FR" sz="1200">
                          <a:effectLst/>
                          <a:latin typeface="Ebrima" panose="02000000000000000000" pitchFamily="2" charset="0"/>
                          <a:ea typeface="Calibri" panose="020F0502020204030204" pitchFamily="34" charset="0"/>
                          <a:cs typeface="Arial" panose="020B0604020202020204" pitchFamily="34" charset="0"/>
                        </a:rPr>
                        <a:t>h.	Services d’ingénierie (CPC 833), sauf les services intègres d’ingénierie (CPC Prov. 8673)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1)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2)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3)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1)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2)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3)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This corresponds to CPC Prov. 8672 and 8673.</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“Integrated engineering services” under CPC Prov. 8673 are engineering services for turnkey projects.  If this is not covered by existing commitments, the sector description should indicate that commitments under “engineering services” exclude such projects. </a:t>
                      </a:r>
                    </a:p>
                    <a:p>
                      <a:pPr algn="just">
                        <a:spcBef>
                          <a:spcPts val="300"/>
                        </a:spcBef>
                        <a:spcAft>
                          <a:spcPts val="300"/>
                        </a:spcAft>
                        <a:tabLst>
                          <a:tab pos="457200" algn="l"/>
                        </a:tabLst>
                      </a:pPr>
                      <a:r>
                        <a:rPr lang="fr-FR" sz="1200" b="1" kern="1200" dirty="0">
                          <a:solidFill>
                            <a:schemeClr val="tx1"/>
                          </a:solidFill>
                          <a:effectLst/>
                          <a:latin typeface="Ebrima" panose="02000000000000000000" pitchFamily="2" charset="0"/>
                          <a:ea typeface="+mn-ea"/>
                          <a:cs typeface="Arial" panose="020B0604020202020204" pitchFamily="34" charset="0"/>
                        </a:rPr>
                        <a:t>Inclure dans le projet de base conformément aux engagements de la RDC à la </a:t>
                      </a:r>
                      <a:r>
                        <a:rPr lang="fr-FR" sz="1200" b="1" kern="1200" dirty="0" err="1">
                          <a:solidFill>
                            <a:schemeClr val="tx1"/>
                          </a:solidFill>
                          <a:effectLst/>
                          <a:latin typeface="Ebrima" panose="02000000000000000000" pitchFamily="2" charset="0"/>
                          <a:ea typeface="+mn-ea"/>
                          <a:cs typeface="Arial" panose="020B0604020202020204" pitchFamily="34" charset="0"/>
                        </a:rPr>
                        <a:t>ZLECAf</a:t>
                      </a:r>
                      <a:r>
                        <a:rPr lang="fr-FR" sz="1200" b="1" kern="1200" dirty="0">
                          <a:solidFill>
                            <a:schemeClr val="tx1"/>
                          </a:solidFill>
                          <a:effectLst/>
                          <a:latin typeface="Ebrima" panose="02000000000000000000" pitchFamily="2" charset="0"/>
                          <a:ea typeface="+mn-ea"/>
                          <a:cs typeface="Arial" panose="020B0604020202020204" pitchFamily="34" charset="0"/>
                        </a:rPr>
                        <a:t>, et à la SADC au titre des services de construction et services d'</a:t>
                      </a:r>
                      <a:r>
                        <a:rPr lang="fr-FR" sz="1200" b="1" kern="1200" dirty="0" err="1">
                          <a:solidFill>
                            <a:schemeClr val="tx1"/>
                          </a:solidFill>
                          <a:effectLst/>
                          <a:latin typeface="Ebrima" panose="02000000000000000000" pitchFamily="2" charset="0"/>
                          <a:ea typeface="+mn-ea"/>
                          <a:cs typeface="Arial" panose="020B0604020202020204" pitchFamily="34" charset="0"/>
                        </a:rPr>
                        <a:t>ingenierie</a:t>
                      </a:r>
                      <a:r>
                        <a:rPr lang="fr-FR" sz="1200" b="1" kern="1200" dirty="0">
                          <a:solidFill>
                            <a:schemeClr val="tx1"/>
                          </a:solidFill>
                          <a:effectLst/>
                          <a:latin typeface="Ebrima" panose="02000000000000000000" pitchFamily="2" charset="0"/>
                          <a:ea typeface="+mn-ea"/>
                          <a:cs typeface="Arial" panose="020B0604020202020204" pitchFamily="34" charset="0"/>
                        </a:rPr>
                        <a:t> connexes, et au titre des services liés à l'énergie (CPC 83310, 83322, 83323, 83324 and 83329)</a:t>
                      </a:r>
                      <a:endParaRPr lang="en-GB" sz="1200" b="1" kern="1200" dirty="0">
                        <a:solidFill>
                          <a:schemeClr val="tx1"/>
                        </a:solidFill>
                        <a:effectLst/>
                        <a:latin typeface="Ebrima" panose="02000000000000000000" pitchFamily="2"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767674939"/>
                  </a:ext>
                </a:extLst>
              </a:tr>
              <a:tr h="370840">
                <a:tc>
                  <a:txBody>
                    <a:bodyPr/>
                    <a:lstStyle/>
                    <a:p>
                      <a:pPr marL="342900" lvl="0" indent="-342900" algn="just">
                        <a:lnSpc>
                          <a:spcPct val="115000"/>
                        </a:lnSpc>
                        <a:spcBef>
                          <a:spcPts val="300"/>
                        </a:spcBef>
                        <a:spcAft>
                          <a:spcPts val="300"/>
                        </a:spcAft>
                        <a:buFont typeface="Ebrima" panose="02000000000000000000" pitchFamily="2" charset="0"/>
                        <a:buChar char="-"/>
                      </a:pPr>
                      <a:r>
                        <a:rPr lang="fr-FR" sz="1200">
                          <a:effectLst/>
                          <a:latin typeface="Ebrima" panose="02000000000000000000" pitchFamily="2" charset="0"/>
                          <a:ea typeface="Calibri" panose="020F0502020204030204" pitchFamily="34" charset="0"/>
                          <a:cs typeface="Arial" panose="020B0604020202020204" pitchFamily="34" charset="0"/>
                        </a:rPr>
                        <a:t>Services intègres d’ingénierie (CPC Prov.8673)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1)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2)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3)	Non consolidé, sauf comme indiqué sous ‘‘Engagements horizontaux’’</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200" dirty="0">
                          <a:effectLst/>
                          <a:latin typeface="Ebrima" panose="02000000000000000000" pitchFamily="2" charset="0"/>
                          <a:ea typeface="Times New Roman" panose="02020603050405020304" pitchFamily="18" charset="0"/>
                          <a:cs typeface="Arial" panose="020B0604020202020204" pitchFamily="34" charset="0"/>
                        </a:rPr>
                        <a:t>1)	Néant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dirty="0">
                          <a:effectLst/>
                          <a:latin typeface="Ebrima" panose="02000000000000000000" pitchFamily="2" charset="0"/>
                          <a:ea typeface="Times New Roman" panose="02020603050405020304" pitchFamily="18" charset="0"/>
                          <a:cs typeface="Arial" panose="020B0604020202020204" pitchFamily="34" charset="0"/>
                        </a:rPr>
                        <a:t>2)	Néant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dirty="0">
                          <a:effectLst/>
                          <a:latin typeface="Ebrima" panose="02000000000000000000" pitchFamily="2" charset="0"/>
                          <a:ea typeface="Times New Roman" panose="02020603050405020304" pitchFamily="18" charset="0"/>
                          <a:cs typeface="Arial" panose="020B0604020202020204" pitchFamily="34" charset="0"/>
                        </a:rPr>
                        <a:t>3)	Non consolidé, sauf comme indiqué sous ‘‘Engagements horizontaux’’</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dirty="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GB" dirty="0"/>
                    </a:p>
                  </a:txBody>
                  <a:tcPr/>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684742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a:xfrm>
            <a:off x="838200" y="365126"/>
            <a:ext cx="10515600" cy="535420"/>
          </a:xfrm>
        </p:spPr>
        <p:txBody>
          <a:bodyPr>
            <a:normAutofit fontScale="90000"/>
          </a:bodyPr>
          <a:lstStyle/>
          <a:p>
            <a:r>
              <a:rPr lang="en-GB" dirty="0"/>
              <a:t>DRC – Technical testing services/energy-related</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562130974"/>
              </p:ext>
            </p:extLst>
          </p:nvPr>
        </p:nvGraphicFramePr>
        <p:xfrm>
          <a:off x="838200" y="900546"/>
          <a:ext cx="10515600" cy="5853557"/>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fr-FR" sz="1000">
                          <a:effectLst/>
                          <a:latin typeface="Ebrima" panose="02000000000000000000" pitchFamily="2" charset="0"/>
                          <a:ea typeface="Calibri" panose="020F0502020204030204" pitchFamily="34" charset="0"/>
                          <a:cs typeface="Arial" panose="020B0604020202020204" pitchFamily="34" charset="0"/>
                        </a:rPr>
                        <a:t>e.	Services scientifiques et autres services techniques (CPC 834), sauf les s</a:t>
                      </a:r>
                      <a:r>
                        <a:rPr lang="fr-FR" sz="1000" spc="-10">
                          <a:effectLst/>
                          <a:latin typeface="Ebrima" panose="02000000000000000000" pitchFamily="2" charset="0"/>
                          <a:ea typeface="Calibri" panose="020F0502020204030204" pitchFamily="34" charset="0"/>
                          <a:cs typeface="Times New Roman" panose="02020603050405020304" pitchFamily="18" charset="0"/>
                        </a:rPr>
                        <a:t>ervices d'essais et d'analyses techniques </a:t>
                      </a:r>
                      <a:r>
                        <a:rPr lang="fr-FR" sz="1000">
                          <a:effectLst/>
                          <a:latin typeface="Ebrima" panose="02000000000000000000" pitchFamily="2" charset="0"/>
                          <a:ea typeface="Calibri" panose="020F0502020204030204" pitchFamily="34" charset="0"/>
                          <a:cs typeface="Arial" panose="020B0604020202020204" pitchFamily="34" charset="0"/>
                        </a:rPr>
                        <a:t>qui suit </a:t>
                      </a:r>
                      <a:r>
                        <a:rPr lang="fr-FR" sz="1000" spc="-10">
                          <a:effectLst/>
                          <a:latin typeface="Ebrima" panose="02000000000000000000" pitchFamily="2" charset="0"/>
                          <a:ea typeface="Calibri" panose="020F0502020204030204" pitchFamily="34" charset="0"/>
                          <a:cs typeface="Times New Roman" panose="02020603050405020304" pitchFamily="18" charset="0"/>
                        </a:rPr>
                        <a:t>(CPC 83442, 83443 et 83444)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1)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2)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3)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1)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2)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3)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000" b="1">
                          <a:effectLst/>
                          <a:latin typeface="Ebrima" panose="02000000000000000000" pitchFamily="2" charset="0"/>
                          <a:ea typeface="Times New Roman" panose="02020603050405020304" pitchFamily="18" charset="0"/>
                          <a:cs typeface="Arial" panose="020B0604020202020204" pitchFamily="34" charset="0"/>
                        </a:rPr>
                        <a:t>This corresponds to CPC Prov. 8675 and 8676:</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Calibri" panose="020F0502020204030204" pitchFamily="34" charset="0"/>
                        <a:buChar char="-"/>
                      </a:pPr>
                      <a:r>
                        <a:rPr lang="en-GB" sz="1000" b="1">
                          <a:effectLst/>
                          <a:latin typeface="Ebrima" panose="02000000000000000000" pitchFamily="2" charset="0"/>
                          <a:ea typeface="Calibri" panose="020F0502020204030204" pitchFamily="34" charset="0"/>
                          <a:cs typeface="Arial" panose="020B0604020202020204" pitchFamily="34" charset="0"/>
                        </a:rPr>
                        <a:t>Technical testing and analysis services (CPC 2.1 8344)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Calibri" panose="020F0502020204030204" pitchFamily="34" charset="0"/>
                        <a:buChar char="-"/>
                      </a:pPr>
                      <a:r>
                        <a:rPr lang="en-GB" sz="1000" b="1">
                          <a:effectLst/>
                          <a:latin typeface="Ebrima" panose="02000000000000000000" pitchFamily="2" charset="0"/>
                          <a:ea typeface="Calibri" panose="020F0502020204030204" pitchFamily="34" charset="0"/>
                          <a:cs typeface="Arial" panose="020B0604020202020204" pitchFamily="34" charset="0"/>
                        </a:rPr>
                        <a:t>Other scientific and other technical services (CPC 2.1 8341-8342)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tabLst>
                          <a:tab pos="457200" algn="l"/>
                        </a:tabLst>
                      </a:pPr>
                      <a:r>
                        <a:rPr lang="en-GB" sz="1000" b="1">
                          <a:effectLst/>
                          <a:latin typeface="Ebrima" panose="02000000000000000000" pitchFamily="2" charset="0"/>
                          <a:ea typeface="Times New Roman" panose="02020603050405020304" pitchFamily="18" charset="0"/>
                          <a:cs typeface="Arial" panose="020B0604020202020204" pitchFamily="34" charset="0"/>
                        </a:rPr>
                        <a:t>Note that in CPC 2.1, CPC 8343 covers weather forecasting and meteorological services – not referred to in CPC Prov.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000" b="1">
                          <a:effectLst/>
                          <a:latin typeface="Ebrima" panose="02000000000000000000" pitchFamily="2" charset="0"/>
                          <a:ea typeface="Times New Roman" panose="02020603050405020304" pitchFamily="18" charset="0"/>
                          <a:cs typeface="Arial" panose="020B0604020202020204" pitchFamily="34" charset="0"/>
                        </a:rPr>
                        <a:t>Inclure dans le projet de base conformément aux engagements de la RDC à la ZLECAf, et à la SADC au titre des services liés à l'énergie (CPC 83411, 83412, 83421, 83422, 83441 and 83449)</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67674939"/>
                  </a:ext>
                </a:extLst>
              </a:tr>
              <a:tr h="370840">
                <a:tc>
                  <a:txBody>
                    <a:bodyPr/>
                    <a:lstStyle/>
                    <a:p>
                      <a:pPr marL="342900" lvl="0" indent="-342900" algn="just">
                        <a:lnSpc>
                          <a:spcPct val="115000"/>
                        </a:lnSpc>
                        <a:spcBef>
                          <a:spcPts val="300"/>
                        </a:spcBef>
                        <a:spcAft>
                          <a:spcPts val="300"/>
                        </a:spcAft>
                        <a:buFont typeface="Calibri" panose="020F0502020204030204" pitchFamily="34" charset="0"/>
                        <a:buChar char="-"/>
                      </a:pPr>
                      <a:r>
                        <a:rPr lang="fr-FR" sz="1000" spc="-10" dirty="0">
                          <a:effectLst/>
                          <a:latin typeface="Ebrima" panose="02000000000000000000" pitchFamily="2" charset="0"/>
                          <a:ea typeface="Calibri" panose="020F0502020204030204" pitchFamily="34" charset="0"/>
                          <a:cs typeface="Times New Roman" panose="02020603050405020304" pitchFamily="18" charset="0"/>
                        </a:rPr>
                        <a:t>Services d'essais et d'analyses techniques qui suit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300"/>
                        </a:spcBef>
                        <a:spcAft>
                          <a:spcPts val="300"/>
                        </a:spcAft>
                        <a:buFont typeface="Courier New" panose="02070309020205020404" pitchFamily="49" charset="0"/>
                        <a:buChar char="o"/>
                      </a:pPr>
                      <a:r>
                        <a:rPr lang="fr-FR" sz="1000" dirty="0">
                          <a:effectLst/>
                          <a:latin typeface="Ebrima" panose="02000000000000000000" pitchFamily="2" charset="0"/>
                          <a:ea typeface="Calibri" panose="020F0502020204030204" pitchFamily="34" charset="0"/>
                          <a:cs typeface="Arial" panose="020B0604020202020204" pitchFamily="34" charset="0"/>
                        </a:rPr>
                        <a:t>Services d'essais et d'analyses de propriétés physiques (CPC 83442)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300"/>
                        </a:spcBef>
                        <a:spcAft>
                          <a:spcPts val="300"/>
                        </a:spcAft>
                        <a:buFont typeface="Courier New" panose="02070309020205020404" pitchFamily="49" charset="0"/>
                        <a:buChar char="o"/>
                      </a:pPr>
                      <a:r>
                        <a:rPr lang="fr-FR" sz="1000" dirty="0">
                          <a:effectLst/>
                          <a:latin typeface="Ebrima" panose="02000000000000000000" pitchFamily="2" charset="0"/>
                          <a:ea typeface="Calibri" panose="020F0502020204030204" pitchFamily="34" charset="0"/>
                          <a:cs typeface="Arial" panose="020B0604020202020204" pitchFamily="34" charset="0"/>
                        </a:rPr>
                        <a:t>Services de test et d'analyse de systèmes mécaniques et électriques (CPC 83443)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300"/>
                        </a:spcBef>
                        <a:spcAft>
                          <a:spcPts val="300"/>
                        </a:spcAft>
                        <a:buFont typeface="Courier New" panose="02070309020205020404" pitchFamily="49" charset="0"/>
                        <a:buChar char="o"/>
                      </a:pPr>
                      <a:r>
                        <a:rPr lang="fr-FR" sz="1000" dirty="0">
                          <a:effectLst/>
                          <a:latin typeface="Ebrima" panose="02000000000000000000" pitchFamily="2" charset="0"/>
                          <a:ea typeface="Calibri" panose="020F0502020204030204" pitchFamily="34" charset="0"/>
                          <a:cs typeface="Arial" panose="020B0604020202020204" pitchFamily="34" charset="0"/>
                        </a:rPr>
                        <a:t>Services de contrôle technique des véhicules de transport routier (CPC 83444)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1)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2)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3)	Non consolidé, sauf comme indiqué sous ‘‘Engagements horizontaux’’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000" dirty="0">
                          <a:effectLst/>
                          <a:latin typeface="Ebrima" panose="02000000000000000000" pitchFamily="2" charset="0"/>
                          <a:ea typeface="Times New Roman" panose="02020603050405020304" pitchFamily="18" charset="0"/>
                          <a:cs typeface="Arial" panose="020B0604020202020204" pitchFamily="34" charset="0"/>
                        </a:rPr>
                        <a:t>1)	Néant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dirty="0">
                          <a:effectLst/>
                          <a:latin typeface="Ebrima" panose="02000000000000000000" pitchFamily="2" charset="0"/>
                          <a:ea typeface="Times New Roman" panose="02020603050405020304" pitchFamily="18" charset="0"/>
                          <a:cs typeface="Arial" panose="020B0604020202020204" pitchFamily="34" charset="0"/>
                        </a:rPr>
                        <a:t>2)	Néant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dirty="0">
                          <a:effectLst/>
                          <a:latin typeface="Ebrima" panose="02000000000000000000" pitchFamily="2" charset="0"/>
                          <a:ea typeface="Times New Roman" panose="02020603050405020304" pitchFamily="18" charset="0"/>
                          <a:cs typeface="Arial" panose="020B0604020202020204" pitchFamily="34" charset="0"/>
                        </a:rPr>
                        <a:t>3)	Non consolidé, sauf comme indiqué sous ‘‘Engagements horizontaux’’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dirty="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000" b="1" dirty="0" err="1">
                          <a:effectLst/>
                          <a:latin typeface="Ebrima" panose="02000000000000000000" pitchFamily="2" charset="0"/>
                          <a:ea typeface="Times New Roman" panose="02020603050405020304" pitchFamily="18" charset="0"/>
                          <a:cs typeface="Arial" panose="020B0604020202020204" pitchFamily="34" charset="0"/>
                        </a:rPr>
                        <a:t>Inclure</a:t>
                      </a:r>
                      <a:r>
                        <a:rPr lang="en-GB" sz="1000" b="1" dirty="0">
                          <a:effectLst/>
                          <a:latin typeface="Ebrima" panose="02000000000000000000" pitchFamily="2" charset="0"/>
                          <a:ea typeface="Times New Roman" panose="02020603050405020304" pitchFamily="18" charset="0"/>
                          <a:cs typeface="Arial" panose="020B0604020202020204" pitchFamily="34" charset="0"/>
                        </a:rPr>
                        <a:t> dans le </a:t>
                      </a:r>
                      <a:r>
                        <a:rPr lang="en-GB" sz="1000" b="1" dirty="0" err="1">
                          <a:effectLst/>
                          <a:latin typeface="Ebrima" panose="02000000000000000000" pitchFamily="2" charset="0"/>
                          <a:ea typeface="Times New Roman" panose="02020603050405020304" pitchFamily="18" charset="0"/>
                          <a:cs typeface="Arial" panose="020B0604020202020204" pitchFamily="34" charset="0"/>
                        </a:rPr>
                        <a:t>projet</a:t>
                      </a:r>
                      <a:r>
                        <a:rPr lang="en-GB" sz="1000" b="1" dirty="0">
                          <a:effectLst/>
                          <a:latin typeface="Ebrima" panose="02000000000000000000" pitchFamily="2" charset="0"/>
                          <a:ea typeface="Times New Roman" panose="02020603050405020304" pitchFamily="18" charset="0"/>
                          <a:cs typeface="Arial" panose="020B0604020202020204" pitchFamily="34" charset="0"/>
                        </a:rPr>
                        <a:t> de base </a:t>
                      </a:r>
                      <a:r>
                        <a:rPr lang="en-GB" sz="1000" b="1" dirty="0" err="1">
                          <a:effectLst/>
                          <a:latin typeface="Ebrima" panose="02000000000000000000" pitchFamily="2" charset="0"/>
                          <a:ea typeface="Times New Roman" panose="02020603050405020304" pitchFamily="18" charset="0"/>
                          <a:cs typeface="Arial" panose="020B0604020202020204" pitchFamily="34" charset="0"/>
                        </a:rPr>
                        <a:t>conformément</a:t>
                      </a:r>
                      <a:r>
                        <a:rPr lang="en-GB" sz="1000" b="1" dirty="0">
                          <a:effectLst/>
                          <a:latin typeface="Ebrima" panose="02000000000000000000" pitchFamily="2" charset="0"/>
                          <a:ea typeface="Times New Roman" panose="02020603050405020304" pitchFamily="18" charset="0"/>
                          <a:cs typeface="Arial" panose="020B0604020202020204" pitchFamily="34" charset="0"/>
                        </a:rPr>
                        <a:t> aux engagements de la RDC à la </a:t>
                      </a:r>
                      <a:r>
                        <a:rPr lang="en-GB" sz="1000" b="1" dirty="0" err="1">
                          <a:effectLst/>
                          <a:latin typeface="Ebrima" panose="02000000000000000000" pitchFamily="2" charset="0"/>
                          <a:ea typeface="Times New Roman" panose="02020603050405020304" pitchFamily="18" charset="0"/>
                          <a:cs typeface="Arial" panose="020B0604020202020204" pitchFamily="34" charset="0"/>
                        </a:rPr>
                        <a:t>ZLECAf</a:t>
                      </a:r>
                      <a:r>
                        <a:rPr lang="en-GB" sz="1000" b="1" dirty="0">
                          <a:effectLst/>
                          <a:latin typeface="Ebrima" panose="02000000000000000000" pitchFamily="2" charset="0"/>
                          <a:ea typeface="Times New Roman" panose="02020603050405020304" pitchFamily="18" charset="0"/>
                          <a:cs typeface="Arial" panose="020B0604020202020204" pitchFamily="34" charset="0"/>
                        </a:rPr>
                        <a: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3361022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6BC0-E5A2-7B88-9F4A-7F383FF378BB}"/>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9C4B4EDB-0381-8EDB-40A6-952755F26FAF}"/>
              </a:ext>
            </a:extLst>
          </p:cNvPr>
          <p:cNvSpPr>
            <a:spLocks noGrp="1"/>
          </p:cNvSpPr>
          <p:nvPr>
            <p:ph idx="1"/>
          </p:nvPr>
        </p:nvSpPr>
        <p:spPr/>
        <p:txBody>
          <a:bodyPr>
            <a:normAutofit fontScale="85000" lnSpcReduction="10000"/>
          </a:bodyPr>
          <a:lstStyle/>
          <a:p>
            <a:pPr marL="514350" indent="-514350">
              <a:buFont typeface="+mj-lt"/>
              <a:buAutoNum type="arabicPeriod"/>
            </a:pPr>
            <a:r>
              <a:rPr lang="en-GB" dirty="0"/>
              <a:t>Baseline offers are a </a:t>
            </a:r>
            <a:r>
              <a:rPr lang="en-GB" u="sng" dirty="0"/>
              <a:t>starting point </a:t>
            </a:r>
            <a:r>
              <a:rPr lang="en-GB" dirty="0"/>
              <a:t>for second round offers</a:t>
            </a:r>
          </a:p>
          <a:p>
            <a:pPr lvl="2"/>
            <a:r>
              <a:rPr lang="en-GB" dirty="0"/>
              <a:t>They are pre-formatted and help you identify your </a:t>
            </a:r>
            <a:r>
              <a:rPr lang="en-GB" u="sng" dirty="0"/>
              <a:t>existing commitments</a:t>
            </a:r>
            <a:r>
              <a:rPr lang="en-GB" dirty="0"/>
              <a:t> in WTO, AfCFTA and SADC, and which </a:t>
            </a:r>
            <a:r>
              <a:rPr lang="en-GB" u="sng" dirty="0"/>
              <a:t>must appear in your second round offers</a:t>
            </a:r>
          </a:p>
          <a:p>
            <a:pPr marL="514350" indent="-514350">
              <a:buFont typeface="+mj-lt"/>
              <a:buAutoNum type="arabicPeriod"/>
            </a:pPr>
            <a:r>
              <a:rPr lang="en-GB" dirty="0"/>
              <a:t>Consider </a:t>
            </a:r>
            <a:r>
              <a:rPr lang="en-GB" u="sng" dirty="0"/>
              <a:t>improving on existing commitments</a:t>
            </a:r>
          </a:p>
          <a:p>
            <a:pPr marL="514350" indent="-514350">
              <a:buFont typeface="+mj-lt"/>
              <a:buAutoNum type="arabicPeriod"/>
            </a:pPr>
            <a:r>
              <a:rPr lang="en-GB" dirty="0"/>
              <a:t>Consider </a:t>
            </a:r>
            <a:r>
              <a:rPr lang="en-GB" u="sng" dirty="0"/>
              <a:t>adding new sectors/sub-sectors</a:t>
            </a:r>
          </a:p>
          <a:p>
            <a:pPr marL="514350" indent="-514350">
              <a:buFont typeface="+mj-lt"/>
              <a:buAutoNum type="arabicPeriod"/>
            </a:pPr>
            <a:r>
              <a:rPr lang="en-GB" dirty="0"/>
              <a:t>Use CPC 2.1 </a:t>
            </a:r>
          </a:p>
          <a:p>
            <a:pPr lvl="2"/>
            <a:r>
              <a:rPr lang="en-GB" dirty="0"/>
              <a:t>It will save time later </a:t>
            </a:r>
          </a:p>
          <a:p>
            <a:pPr lvl="2"/>
            <a:r>
              <a:rPr lang="en-GB" dirty="0"/>
              <a:t>Transposition work on existing commitments has already been done for you – but check that this contains no backtracking and raise any issues with Sect</a:t>
            </a:r>
          </a:p>
          <a:p>
            <a:pPr lvl="2"/>
            <a:r>
              <a:rPr lang="en-GB" dirty="0"/>
              <a:t>Any new sectors/sub-sectors can be scheduled according to CPC 2.1 without any transposition concerns</a:t>
            </a:r>
          </a:p>
          <a:p>
            <a:pPr marL="514350" indent="-514350">
              <a:buFont typeface="+mj-lt"/>
              <a:buAutoNum type="arabicPeriod"/>
            </a:pPr>
            <a:r>
              <a:rPr lang="en-GB" dirty="0"/>
              <a:t>Submit </a:t>
            </a:r>
            <a:r>
              <a:rPr lang="en-GB" u="sng" dirty="0"/>
              <a:t>at least</a:t>
            </a:r>
            <a:r>
              <a:rPr lang="en-GB" dirty="0"/>
              <a:t> baseline offers formally </a:t>
            </a:r>
            <a:r>
              <a:rPr lang="en-GB" u="sng" dirty="0"/>
              <a:t>by 30 June 2023</a:t>
            </a:r>
            <a:r>
              <a:rPr lang="en-GB" dirty="0"/>
              <a:t>, but don’t stop there!</a:t>
            </a:r>
          </a:p>
          <a:p>
            <a:pPr marL="514350" indent="-514350">
              <a:buFont typeface="+mj-lt"/>
              <a:buAutoNum type="arabicPeriod"/>
            </a:pPr>
            <a:r>
              <a:rPr lang="en-GB" dirty="0"/>
              <a:t>Secretariat is available to provide technical assistance at any time</a:t>
            </a:r>
          </a:p>
        </p:txBody>
      </p:sp>
    </p:spTree>
    <p:extLst>
      <p:ext uri="{BB962C8B-B14F-4D97-AF65-F5344CB8AC3E}">
        <p14:creationId xmlns:p14="http://schemas.microsoft.com/office/powerpoint/2010/main" val="1375303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4A423-D079-DC70-1B6B-5F409324E573}"/>
              </a:ext>
            </a:extLst>
          </p:cNvPr>
          <p:cNvSpPr>
            <a:spLocks noGrp="1"/>
          </p:cNvSpPr>
          <p:nvPr>
            <p:ph type="title"/>
          </p:nvPr>
        </p:nvSpPr>
        <p:spPr/>
        <p:txBody>
          <a:bodyPr>
            <a:normAutofit fontScale="90000"/>
          </a:bodyPr>
          <a:lstStyle/>
          <a:p>
            <a:r>
              <a:rPr lang="pt-BR" sz="4000" dirty="0"/>
              <a:t>Metodologia para a construção de ofertas "de base"
</a:t>
            </a:r>
            <a:endParaRPr lang="en-GB" sz="4000" dirty="0"/>
          </a:p>
        </p:txBody>
      </p:sp>
      <p:sp>
        <p:nvSpPr>
          <p:cNvPr id="5" name="Content Placeholder 4">
            <a:extLst>
              <a:ext uri="{FF2B5EF4-FFF2-40B4-BE49-F238E27FC236}">
                <a16:creationId xmlns:a16="http://schemas.microsoft.com/office/drawing/2014/main" id="{3C5C8A90-5329-78A9-CDC2-22E89189BB00}"/>
              </a:ext>
            </a:extLst>
          </p:cNvPr>
          <p:cNvSpPr>
            <a:spLocks noGrp="1"/>
          </p:cNvSpPr>
          <p:nvPr>
            <p:ph sz="half" idx="1"/>
          </p:nvPr>
        </p:nvSpPr>
        <p:spPr>
          <a:xfrm>
            <a:off x="838200" y="1838325"/>
            <a:ext cx="5181600" cy="4351338"/>
          </a:xfrm>
        </p:spPr>
        <p:txBody>
          <a:bodyPr>
            <a:normAutofit fontScale="77500" lnSpcReduction="20000"/>
          </a:bodyPr>
          <a:lstStyle/>
          <a:p>
            <a:pPr marL="514350" indent="-514350">
              <a:buFont typeface="+mj-lt"/>
              <a:buAutoNum type="arabicPeriod"/>
            </a:pPr>
            <a:r>
              <a:rPr lang="pt-BR" dirty="0"/>
              <a:t>Usar CPC 2.1</a:t>
            </a:r>
          </a:p>
          <a:p>
            <a:pPr lvl="1"/>
            <a:r>
              <a:rPr lang="pt-BR" dirty="0"/>
              <a:t>Tal como acontece com a construção e os serviços relacionados com a energia</a:t>
            </a:r>
          </a:p>
          <a:p>
            <a:pPr marL="514350" indent="-514350">
              <a:buFont typeface="+mj-lt"/>
              <a:buAutoNum type="arabicPeriod"/>
            </a:pPr>
            <a:r>
              <a:rPr lang="pt-BR" dirty="0"/>
              <a:t>Compromissos GATS</a:t>
            </a:r>
          </a:p>
          <a:p>
            <a:pPr lvl="1"/>
            <a:r>
              <a:rPr lang="pt-BR" dirty="0"/>
              <a:t>Transposto do CPC Prov. para o CPC 2.1</a:t>
            </a:r>
          </a:p>
          <a:p>
            <a:pPr marL="514350" indent="-514350">
              <a:buFont typeface="+mj-lt"/>
              <a:buAutoNum type="arabicPeriod"/>
            </a:pPr>
            <a:r>
              <a:rPr lang="pt-BR" dirty="0"/>
              <a:t>Compromissos da primeira fase da SADC</a:t>
            </a:r>
          </a:p>
          <a:p>
            <a:pPr lvl="1"/>
            <a:r>
              <a:rPr lang="pt-BR" dirty="0"/>
              <a:t>Serviços profissionais relacionados com a construção (arquitetura e engenharia)</a:t>
            </a:r>
          </a:p>
          <a:p>
            <a:pPr lvl="1"/>
            <a:r>
              <a:rPr lang="pt-BR" dirty="0"/>
              <a:t>Serviços relacionados com a energia (empresas e outros sectores de segunda fase)</a:t>
            </a:r>
          </a:p>
          <a:p>
            <a:pPr marL="514350" indent="-514350">
              <a:buFont typeface="+mj-lt"/>
              <a:buAutoNum type="arabicPeriod"/>
            </a:pPr>
            <a:r>
              <a:rPr lang="pt-BR" dirty="0"/>
              <a:t>Compromissos da primeira ronda do AfCFTA (serviços às empresas)</a:t>
            </a:r>
          </a:p>
          <a:p>
            <a:pPr lvl="1"/>
            <a:r>
              <a:rPr lang="pt-BR" dirty="0"/>
              <a:t>Melhorias em relação à primeira ronda da SADC (se for caso disso)</a:t>
            </a:r>
          </a:p>
        </p:txBody>
      </p:sp>
      <p:graphicFrame>
        <p:nvGraphicFramePr>
          <p:cNvPr id="3" name="Content Placeholder 2">
            <a:extLst>
              <a:ext uri="{FF2B5EF4-FFF2-40B4-BE49-F238E27FC236}">
                <a16:creationId xmlns:a16="http://schemas.microsoft.com/office/drawing/2014/main" id="{0168DFBC-7AA8-5587-D010-E4729A5EB97D}"/>
              </a:ext>
            </a:extLst>
          </p:cNvPr>
          <p:cNvGraphicFramePr>
            <a:graphicFrameLocks noGrp="1"/>
          </p:cNvGraphicFramePr>
          <p:nvPr>
            <p:ph sz="half" idx="2"/>
            <p:extLst>
              <p:ext uri="{D42A27DB-BD31-4B8C-83A1-F6EECF244321}">
                <p14:modId xmlns:p14="http://schemas.microsoft.com/office/powerpoint/2010/main" val="1468352607"/>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12416C1-81E5-327E-6208-D44AC2F8548F}"/>
              </a:ext>
            </a:extLst>
          </p:cNvPr>
          <p:cNvSpPr txBox="1"/>
          <p:nvPr/>
        </p:nvSpPr>
        <p:spPr>
          <a:xfrm>
            <a:off x="6172200" y="2872154"/>
            <a:ext cx="1729154" cy="2554545"/>
          </a:xfrm>
          <a:prstGeom prst="rect">
            <a:avLst/>
          </a:prstGeom>
          <a:noFill/>
          <a:ln>
            <a:solidFill>
              <a:schemeClr val="tx1"/>
            </a:solidFill>
          </a:ln>
        </p:spPr>
        <p:txBody>
          <a:bodyPr wrap="square" rtlCol="0">
            <a:spAutoFit/>
          </a:bodyPr>
          <a:lstStyle/>
          <a:p>
            <a:pPr algn="ctr"/>
            <a:r>
              <a:rPr lang="en-GB" sz="4000" dirty="0"/>
              <a:t>O </a:t>
            </a:r>
            <a:r>
              <a:rPr lang="en-GB" sz="4000" dirty="0" err="1"/>
              <a:t>melhor</a:t>
            </a:r>
            <a:r>
              <a:rPr lang="en-GB" sz="4000" dirty="0"/>
              <a:t> de
</a:t>
            </a:r>
          </a:p>
        </p:txBody>
      </p:sp>
    </p:spTree>
    <p:extLst>
      <p:ext uri="{BB962C8B-B14F-4D97-AF65-F5344CB8AC3E}">
        <p14:creationId xmlns:p14="http://schemas.microsoft.com/office/powerpoint/2010/main" val="634464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DF8E18-0A6B-93E0-F1B9-579397C794AC}"/>
              </a:ext>
            </a:extLst>
          </p:cNvPr>
          <p:cNvSpPr>
            <a:spLocks noGrp="1"/>
          </p:cNvSpPr>
          <p:nvPr>
            <p:ph type="title"/>
          </p:nvPr>
        </p:nvSpPr>
        <p:spPr/>
        <p:txBody>
          <a:bodyPr/>
          <a:lstStyle/>
          <a:p>
            <a:r>
              <a:rPr lang="pt-BR" dirty="0"/>
              <a:t>Etapa 1 - Compromissos GATS dos Estados Membros da SADC
</a:t>
            </a:r>
            <a:endParaRPr lang="en-GB" dirty="0"/>
          </a:p>
        </p:txBody>
      </p:sp>
      <p:sp>
        <p:nvSpPr>
          <p:cNvPr id="8" name="Text Placeholder 7">
            <a:extLst>
              <a:ext uri="{FF2B5EF4-FFF2-40B4-BE49-F238E27FC236}">
                <a16:creationId xmlns:a16="http://schemas.microsoft.com/office/drawing/2014/main" id="{AE71839C-467D-EE70-1848-0CCE00AF04C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70289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762B-A19F-BA28-F08D-B559C4E11B0B}"/>
              </a:ext>
            </a:extLst>
          </p:cNvPr>
          <p:cNvSpPr>
            <a:spLocks noGrp="1"/>
          </p:cNvSpPr>
          <p:nvPr>
            <p:ph type="title"/>
          </p:nvPr>
        </p:nvSpPr>
        <p:spPr/>
        <p:txBody>
          <a:bodyPr>
            <a:normAutofit/>
          </a:bodyPr>
          <a:lstStyle/>
          <a:p>
            <a:r>
              <a:rPr lang="pt-BR" sz="3600" dirty="0"/>
              <a:t>Serviços às empresas – Compromissos do GATS
</a:t>
            </a:r>
            <a:endParaRPr lang="en-GB" sz="3600" dirty="0"/>
          </a:p>
        </p:txBody>
      </p:sp>
      <p:graphicFrame>
        <p:nvGraphicFramePr>
          <p:cNvPr id="6" name="Content Placeholder 6">
            <a:extLst>
              <a:ext uri="{FF2B5EF4-FFF2-40B4-BE49-F238E27FC236}">
                <a16:creationId xmlns:a16="http://schemas.microsoft.com/office/drawing/2014/main" id="{1C1B125E-71E0-08CE-4EE2-7342394D9D07}"/>
              </a:ext>
            </a:extLst>
          </p:cNvPr>
          <p:cNvGraphicFramePr>
            <a:graphicFrameLocks/>
          </p:cNvGraphicFramePr>
          <p:nvPr>
            <p:extLst>
              <p:ext uri="{D42A27DB-BD31-4B8C-83A1-F6EECF244321}">
                <p14:modId xmlns:p14="http://schemas.microsoft.com/office/powerpoint/2010/main" val="1136565636"/>
              </p:ext>
            </p:extLst>
          </p:nvPr>
        </p:nvGraphicFramePr>
        <p:xfrm>
          <a:off x="838200" y="1685634"/>
          <a:ext cx="10515603" cy="2608013"/>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26373">
                  <a:extLst>
                    <a:ext uri="{9D8B030D-6E8A-4147-A177-3AD203B41FA5}">
                      <a16:colId xmlns:a16="http://schemas.microsoft.com/office/drawing/2014/main" val="2224723761"/>
                    </a:ext>
                  </a:extLst>
                </a:gridCol>
                <a:gridCol w="1498205">
                  <a:extLst>
                    <a:ext uri="{9D8B030D-6E8A-4147-A177-3AD203B41FA5}">
                      <a16:colId xmlns:a16="http://schemas.microsoft.com/office/drawing/2014/main" val="2019624735"/>
                    </a:ext>
                  </a:extLst>
                </a:gridCol>
                <a:gridCol w="1498205">
                  <a:extLst>
                    <a:ext uri="{9D8B030D-6E8A-4147-A177-3AD203B41FA5}">
                      <a16:colId xmlns:a16="http://schemas.microsoft.com/office/drawing/2014/main" val="3707505271"/>
                    </a:ext>
                  </a:extLst>
                </a:gridCol>
                <a:gridCol w="1498205">
                  <a:extLst>
                    <a:ext uri="{9D8B030D-6E8A-4147-A177-3AD203B41FA5}">
                      <a16:colId xmlns:a16="http://schemas.microsoft.com/office/drawing/2014/main" val="3974531402"/>
                    </a:ext>
                  </a:extLst>
                </a:gridCol>
                <a:gridCol w="1498205">
                  <a:extLst>
                    <a:ext uri="{9D8B030D-6E8A-4147-A177-3AD203B41FA5}">
                      <a16:colId xmlns:a16="http://schemas.microsoft.com/office/drawing/2014/main" val="2639529831"/>
                    </a:ext>
                  </a:extLst>
                </a:gridCol>
                <a:gridCol w="1498205">
                  <a:extLst>
                    <a:ext uri="{9D8B030D-6E8A-4147-A177-3AD203B41FA5}">
                      <a16:colId xmlns:a16="http://schemas.microsoft.com/office/drawing/2014/main" val="2036284820"/>
                    </a:ext>
                  </a:extLst>
                </a:gridCol>
                <a:gridCol w="1498205">
                  <a:extLst>
                    <a:ext uri="{9D8B030D-6E8A-4147-A177-3AD203B41FA5}">
                      <a16:colId xmlns:a16="http://schemas.microsoft.com/office/drawing/2014/main" val="1129769026"/>
                    </a:ext>
                  </a:extLst>
                </a:gridCol>
              </a:tblGrid>
              <a:tr h="959517">
                <a:tc>
                  <a:txBody>
                    <a:bodyPr/>
                    <a:lstStyle/>
                    <a:p>
                      <a:pPr algn="l" hangingPunct="0">
                        <a:lnSpc>
                          <a:spcPct val="115000"/>
                        </a:lnSpc>
                        <a:spcBef>
                          <a:spcPts val="100"/>
                        </a:spcBef>
                        <a:spcAft>
                          <a:spcPts val="6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Legal services (CPC 861)</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Accounting, auditing bookkeeping and/or taxation services </a:t>
                      </a:r>
                    </a:p>
                    <a:p>
                      <a:pPr algn="ctr" hangingPunct="0">
                        <a:lnSpc>
                          <a:spcPct val="115000"/>
                        </a:lnSpc>
                        <a:spcBef>
                          <a:spcPts val="100"/>
                        </a:spcBef>
                        <a:spcAft>
                          <a:spcPts val="600"/>
                        </a:spcAft>
                      </a:pPr>
                      <a:r>
                        <a:rPr lang="en-ZA" sz="1200">
                          <a:effectLst/>
                        </a:rPr>
                        <a:t>(CPC 862, 863)</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Architectural and/or urban planning and landscaping services</a:t>
                      </a:r>
                    </a:p>
                    <a:p>
                      <a:pPr algn="ctr" hangingPunct="0">
                        <a:lnSpc>
                          <a:spcPct val="115000"/>
                        </a:lnSpc>
                        <a:spcBef>
                          <a:spcPts val="100"/>
                        </a:spcBef>
                        <a:spcAft>
                          <a:spcPts val="600"/>
                        </a:spcAft>
                      </a:pPr>
                      <a:r>
                        <a:rPr lang="en-ZA" sz="1200" dirty="0">
                          <a:effectLst/>
                        </a:rPr>
                        <a:t> (CPC 8671, 8674)</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Engineering and integrated </a:t>
                      </a:r>
                      <a:r>
                        <a:rPr lang="en-ZA" sz="1200" dirty="0" err="1">
                          <a:effectLst/>
                        </a:rPr>
                        <a:t>eng.</a:t>
                      </a:r>
                      <a:r>
                        <a:rPr lang="en-ZA" sz="1200" dirty="0">
                          <a:effectLst/>
                        </a:rPr>
                        <a:t> services</a:t>
                      </a:r>
                    </a:p>
                    <a:p>
                      <a:pPr algn="ctr" hangingPunct="0">
                        <a:lnSpc>
                          <a:spcPct val="115000"/>
                        </a:lnSpc>
                        <a:spcBef>
                          <a:spcPts val="100"/>
                        </a:spcBef>
                        <a:spcAft>
                          <a:spcPts val="600"/>
                        </a:spcAft>
                      </a:pPr>
                      <a:r>
                        <a:rPr lang="en-ZA" sz="1200" dirty="0">
                          <a:effectLst/>
                        </a:rPr>
                        <a:t> (CPC 8672, 8673)</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Medical, dental, midwifery, nursing, physio-therapy services                  (CPC 9312, 93191)</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Veterinary services </a:t>
                      </a:r>
                    </a:p>
                    <a:p>
                      <a:pPr algn="ctr" hangingPunct="0">
                        <a:lnSpc>
                          <a:spcPct val="115000"/>
                        </a:lnSpc>
                        <a:spcBef>
                          <a:spcPts val="100"/>
                        </a:spcBef>
                        <a:spcAft>
                          <a:spcPts val="600"/>
                        </a:spcAft>
                      </a:pPr>
                      <a:r>
                        <a:rPr lang="en-ZA" sz="1200" dirty="0">
                          <a:effectLst/>
                        </a:rPr>
                        <a:t>(CPC 932)</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1429586426"/>
                  </a:ext>
                </a:extLst>
              </a:tr>
              <a:tr h="181873">
                <a:tc>
                  <a:txBody>
                    <a:bodyPr/>
                    <a:lstStyle/>
                    <a:p>
                      <a:pPr algn="l" hangingPunct="0">
                        <a:lnSpc>
                          <a:spcPct val="115000"/>
                        </a:lnSpc>
                        <a:spcBef>
                          <a:spcPts val="100"/>
                        </a:spcBef>
                        <a:spcAft>
                          <a:spcPts val="600"/>
                        </a:spcAft>
                      </a:pPr>
                      <a:r>
                        <a:rPr lang="en-ZA" sz="1200" dirty="0">
                          <a:effectLst/>
                        </a:rPr>
                        <a:t>Botswana</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661386402"/>
                  </a:ext>
                </a:extLst>
              </a:tr>
              <a:tr h="183067">
                <a:tc>
                  <a:txBody>
                    <a:bodyPr/>
                    <a:lstStyle/>
                    <a:p>
                      <a:pPr algn="l"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DRC</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X</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X</a:t>
                      </a:r>
                    </a:p>
                  </a:txBody>
                  <a:tcPr marL="68553" marR="68553" marT="0" marB="0"/>
                </a:tc>
                <a:extLst>
                  <a:ext uri="{0D108BD9-81ED-4DB2-BD59-A6C34878D82A}">
                    <a16:rowId xmlns:a16="http://schemas.microsoft.com/office/drawing/2014/main" val="3708240226"/>
                  </a:ext>
                </a:extLst>
              </a:tr>
              <a:tr h="183067">
                <a:tc>
                  <a:txBody>
                    <a:bodyPr/>
                    <a:lstStyle/>
                    <a:p>
                      <a:pPr algn="l" hangingPunct="0">
                        <a:lnSpc>
                          <a:spcPct val="115000"/>
                        </a:lnSpc>
                        <a:spcBef>
                          <a:spcPts val="100"/>
                        </a:spcBef>
                        <a:spcAft>
                          <a:spcPts val="600"/>
                        </a:spcAft>
                      </a:pPr>
                      <a:r>
                        <a:rPr lang="en-ZA" sz="1200" dirty="0">
                          <a:effectLst/>
                        </a:rPr>
                        <a:t>Eswatini</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618221716"/>
                  </a:ext>
                </a:extLst>
              </a:tr>
              <a:tr h="183067">
                <a:tc>
                  <a:txBody>
                    <a:bodyPr/>
                    <a:lstStyle/>
                    <a:p>
                      <a:pPr algn="l" hangingPunct="0">
                        <a:lnSpc>
                          <a:spcPct val="115000"/>
                        </a:lnSpc>
                        <a:spcBef>
                          <a:spcPts val="100"/>
                        </a:spcBef>
                        <a:spcAft>
                          <a:spcPts val="600"/>
                        </a:spcAft>
                      </a:pPr>
                      <a:r>
                        <a:rPr lang="en-ZA" sz="1200" dirty="0">
                          <a:effectLst/>
                        </a:rPr>
                        <a:t>Lesotho</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335667202"/>
                  </a:ext>
                </a:extLst>
              </a:tr>
              <a:tr h="181873">
                <a:tc>
                  <a:txBody>
                    <a:bodyPr/>
                    <a:lstStyle/>
                    <a:p>
                      <a:pPr algn="l" hangingPunct="0">
                        <a:lnSpc>
                          <a:spcPct val="115000"/>
                        </a:lnSpc>
                        <a:spcBef>
                          <a:spcPts val="100"/>
                        </a:spcBef>
                        <a:spcAft>
                          <a:spcPts val="600"/>
                        </a:spcAft>
                      </a:pPr>
                      <a:r>
                        <a:rPr lang="en-ZA" sz="1200" dirty="0">
                          <a:effectLst/>
                        </a:rPr>
                        <a:t>Malawi</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736827310"/>
                  </a:ext>
                </a:extLst>
              </a:tr>
              <a:tr h="181873">
                <a:tc>
                  <a:txBody>
                    <a:bodyPr/>
                    <a:lstStyle/>
                    <a:p>
                      <a:pPr algn="l" hangingPunct="0">
                        <a:lnSpc>
                          <a:spcPct val="115000"/>
                        </a:lnSpc>
                        <a:spcBef>
                          <a:spcPts val="100"/>
                        </a:spcBef>
                        <a:spcAft>
                          <a:spcPts val="600"/>
                        </a:spcAft>
                      </a:pPr>
                      <a:r>
                        <a:rPr lang="en-ZA" sz="1200" dirty="0">
                          <a:effectLst/>
                        </a:rPr>
                        <a:t>Seychelles</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1580731698"/>
                  </a:ext>
                </a:extLst>
              </a:tr>
              <a:tr h="181873">
                <a:tc>
                  <a:txBody>
                    <a:bodyPr/>
                    <a:lstStyle/>
                    <a:p>
                      <a:pPr algn="l" hangingPunct="0">
                        <a:lnSpc>
                          <a:spcPct val="115000"/>
                        </a:lnSpc>
                        <a:spcBef>
                          <a:spcPts val="100"/>
                        </a:spcBef>
                        <a:spcAft>
                          <a:spcPts val="600"/>
                        </a:spcAft>
                      </a:pPr>
                      <a:r>
                        <a:rPr lang="en-ZA" sz="1200" dirty="0">
                          <a:effectLst/>
                        </a:rPr>
                        <a:t>South Africa</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2999225362"/>
                  </a:ext>
                </a:extLst>
              </a:tr>
              <a:tr h="181873">
                <a:tc>
                  <a:txBody>
                    <a:bodyPr/>
                    <a:lstStyle/>
                    <a:p>
                      <a:pPr algn="l" hangingPunct="0">
                        <a:lnSpc>
                          <a:spcPct val="115000"/>
                        </a:lnSpc>
                        <a:spcBef>
                          <a:spcPts val="100"/>
                        </a:spcBef>
                        <a:spcAft>
                          <a:spcPts val="600"/>
                        </a:spcAft>
                      </a:pPr>
                      <a:r>
                        <a:rPr lang="en-ZA" sz="1200">
                          <a:effectLst/>
                        </a:rPr>
                        <a:t>Zambia</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711743505"/>
                  </a:ext>
                </a:extLst>
              </a:tr>
            </a:tbl>
          </a:graphicData>
        </a:graphic>
      </p:graphicFrame>
      <p:sp>
        <p:nvSpPr>
          <p:cNvPr id="7" name="TextBox 6">
            <a:extLst>
              <a:ext uri="{FF2B5EF4-FFF2-40B4-BE49-F238E27FC236}">
                <a16:creationId xmlns:a16="http://schemas.microsoft.com/office/drawing/2014/main" id="{4025D8AD-DA97-53D3-7536-1EC6CF589EE0}"/>
              </a:ext>
            </a:extLst>
          </p:cNvPr>
          <p:cNvSpPr txBox="1"/>
          <p:nvPr/>
        </p:nvSpPr>
        <p:spPr>
          <a:xfrm>
            <a:off x="838200" y="1259801"/>
            <a:ext cx="4613098" cy="769441"/>
          </a:xfrm>
          <a:prstGeom prst="rect">
            <a:avLst/>
          </a:prstGeom>
          <a:noFill/>
        </p:spPr>
        <p:txBody>
          <a:bodyPr wrap="square" rtlCol="0">
            <a:spAutoFit/>
          </a:bodyPr>
          <a:lstStyle/>
          <a:p>
            <a:r>
              <a:rPr lang="en-GB" sz="2200" dirty="0" err="1">
                <a:solidFill>
                  <a:srgbClr val="FF0000"/>
                </a:solidFill>
                <a:latin typeface="Arial Narrow" panose="020B0606020202030204" pitchFamily="34" charset="0"/>
                <a:cs typeface="Arial" panose="020B0604020202020204" pitchFamily="34" charset="0"/>
              </a:rPr>
              <a:t>Serviços</a:t>
            </a:r>
            <a:r>
              <a:rPr lang="en-GB" sz="2200" dirty="0">
                <a:solidFill>
                  <a:srgbClr val="FF0000"/>
                </a:solidFill>
                <a:latin typeface="Arial Narrow" panose="020B0606020202030204" pitchFamily="34" charset="0"/>
                <a:cs typeface="Arial" panose="020B0604020202020204" pitchFamily="34" charset="0"/>
              </a:rPr>
              <a:t> </a:t>
            </a:r>
            <a:r>
              <a:rPr lang="en-GB" sz="2200" dirty="0" err="1">
                <a:solidFill>
                  <a:srgbClr val="FF0000"/>
                </a:solidFill>
                <a:latin typeface="Arial Narrow" panose="020B0606020202030204" pitchFamily="34" charset="0"/>
                <a:cs typeface="Arial" panose="020B0604020202020204" pitchFamily="34" charset="0"/>
              </a:rPr>
              <a:t>profissionais</a:t>
            </a:r>
            <a:r>
              <a:rPr lang="en-GB" sz="2200" dirty="0">
                <a:solidFill>
                  <a:srgbClr val="FF0000"/>
                </a:solidFill>
                <a:latin typeface="Arial Narrow" panose="020B0606020202030204" pitchFamily="34" charset="0"/>
                <a:cs typeface="Arial" panose="020B0604020202020204" pitchFamily="34" charset="0"/>
              </a:rPr>
              <a:t>
</a:t>
            </a:r>
            <a:endParaRPr lang="en-US" sz="2200" dirty="0">
              <a:solidFill>
                <a:srgbClr val="FF0000"/>
              </a:solidFill>
              <a:latin typeface="Arial Narrow" panose="020B0606020202030204" pitchFamily="34" charset="0"/>
              <a:cs typeface="Arial" panose="020B0604020202020204" pitchFamily="34" charset="0"/>
            </a:endParaRPr>
          </a:p>
        </p:txBody>
      </p:sp>
      <p:sp>
        <p:nvSpPr>
          <p:cNvPr id="8" name="Title 1">
            <a:extLst>
              <a:ext uri="{FF2B5EF4-FFF2-40B4-BE49-F238E27FC236}">
                <a16:creationId xmlns:a16="http://schemas.microsoft.com/office/drawing/2014/main" id="{6198DD2A-DCD4-57D9-C159-4D0213FA7BC0}"/>
              </a:ext>
            </a:extLst>
          </p:cNvPr>
          <p:cNvSpPr txBox="1">
            <a:spLocks/>
          </p:cNvSpPr>
          <p:nvPr/>
        </p:nvSpPr>
        <p:spPr>
          <a:xfrm>
            <a:off x="838200" y="4407804"/>
            <a:ext cx="3655318" cy="46663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200" dirty="0" err="1">
                <a:solidFill>
                  <a:srgbClr val="FF0000"/>
                </a:solidFill>
                <a:latin typeface="Arial Narrow" panose="020B0606020202030204" pitchFamily="34" charset="0"/>
                <a:cs typeface="Arial" panose="020B0604020202020204" pitchFamily="34" charset="0"/>
              </a:rPr>
              <a:t>Serviços</a:t>
            </a:r>
            <a:r>
              <a:rPr lang="en-GB" sz="2200" dirty="0">
                <a:solidFill>
                  <a:srgbClr val="FF0000"/>
                </a:solidFill>
                <a:latin typeface="Arial Narrow" panose="020B0606020202030204" pitchFamily="34" charset="0"/>
                <a:cs typeface="Arial" panose="020B0604020202020204" pitchFamily="34" charset="0"/>
              </a:rPr>
              <a:t> </a:t>
            </a:r>
            <a:r>
              <a:rPr lang="en-GB" sz="2200" dirty="0" err="1">
                <a:solidFill>
                  <a:srgbClr val="FF0000"/>
                </a:solidFill>
                <a:latin typeface="Arial Narrow" panose="020B0606020202030204" pitchFamily="34" charset="0"/>
                <a:cs typeface="Arial" panose="020B0604020202020204" pitchFamily="34" charset="0"/>
              </a:rPr>
              <a:t>informáticos</a:t>
            </a:r>
            <a:r>
              <a:rPr lang="en-GB" sz="2200" dirty="0">
                <a:solidFill>
                  <a:srgbClr val="FF0000"/>
                </a:solidFill>
                <a:latin typeface="Arial Narrow" panose="020B0606020202030204" pitchFamily="34" charset="0"/>
                <a:cs typeface="Arial" panose="020B0604020202020204" pitchFamily="34" charset="0"/>
              </a:rPr>
              <a:t> e </a:t>
            </a:r>
            <a:r>
              <a:rPr lang="en-GB" sz="2200" dirty="0" err="1">
                <a:solidFill>
                  <a:srgbClr val="FF0000"/>
                </a:solidFill>
                <a:latin typeface="Arial Narrow" panose="020B0606020202030204" pitchFamily="34" charset="0"/>
                <a:cs typeface="Arial" panose="020B0604020202020204" pitchFamily="34" charset="0"/>
              </a:rPr>
              <a:t>conexos</a:t>
            </a:r>
            <a:r>
              <a:rPr lang="en-GB" sz="2200" dirty="0">
                <a:solidFill>
                  <a:srgbClr val="FF0000"/>
                </a:solidFill>
                <a:latin typeface="Arial Narrow" panose="020B0606020202030204" pitchFamily="34" charset="0"/>
                <a:cs typeface="Arial" panose="020B0604020202020204" pitchFamily="34" charset="0"/>
              </a:rPr>
              <a:t>
</a:t>
            </a:r>
          </a:p>
        </p:txBody>
      </p:sp>
      <p:graphicFrame>
        <p:nvGraphicFramePr>
          <p:cNvPr id="9" name="Content Placeholder 6">
            <a:extLst>
              <a:ext uri="{FF2B5EF4-FFF2-40B4-BE49-F238E27FC236}">
                <a16:creationId xmlns:a16="http://schemas.microsoft.com/office/drawing/2014/main" id="{9368D55F-F3BA-D9F6-207E-1D7E86BB43D1}"/>
              </a:ext>
            </a:extLst>
          </p:cNvPr>
          <p:cNvGraphicFramePr>
            <a:graphicFrameLocks/>
          </p:cNvGraphicFramePr>
          <p:nvPr>
            <p:extLst>
              <p:ext uri="{D42A27DB-BD31-4B8C-83A1-F6EECF244321}">
                <p14:modId xmlns:p14="http://schemas.microsoft.com/office/powerpoint/2010/main" val="2218142462"/>
              </p:ext>
            </p:extLst>
          </p:nvPr>
        </p:nvGraphicFramePr>
        <p:xfrm>
          <a:off x="838199" y="4706971"/>
          <a:ext cx="10515597" cy="188785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32662">
                  <a:extLst>
                    <a:ext uri="{9D8B030D-6E8A-4147-A177-3AD203B41FA5}">
                      <a16:colId xmlns:a16="http://schemas.microsoft.com/office/drawing/2014/main" val="2176954977"/>
                    </a:ext>
                  </a:extLst>
                </a:gridCol>
                <a:gridCol w="1779108">
                  <a:extLst>
                    <a:ext uri="{9D8B030D-6E8A-4147-A177-3AD203B41FA5}">
                      <a16:colId xmlns:a16="http://schemas.microsoft.com/office/drawing/2014/main" val="1289173746"/>
                    </a:ext>
                  </a:extLst>
                </a:gridCol>
                <a:gridCol w="1814066">
                  <a:extLst>
                    <a:ext uri="{9D8B030D-6E8A-4147-A177-3AD203B41FA5}">
                      <a16:colId xmlns:a16="http://schemas.microsoft.com/office/drawing/2014/main" val="634891042"/>
                    </a:ext>
                  </a:extLst>
                </a:gridCol>
                <a:gridCol w="1796587">
                  <a:extLst>
                    <a:ext uri="{9D8B030D-6E8A-4147-A177-3AD203B41FA5}">
                      <a16:colId xmlns:a16="http://schemas.microsoft.com/office/drawing/2014/main" val="2698321471"/>
                    </a:ext>
                  </a:extLst>
                </a:gridCol>
                <a:gridCol w="1796587">
                  <a:extLst>
                    <a:ext uri="{9D8B030D-6E8A-4147-A177-3AD203B41FA5}">
                      <a16:colId xmlns:a16="http://schemas.microsoft.com/office/drawing/2014/main" val="1445374998"/>
                    </a:ext>
                  </a:extLst>
                </a:gridCol>
                <a:gridCol w="1796587">
                  <a:extLst>
                    <a:ext uri="{9D8B030D-6E8A-4147-A177-3AD203B41FA5}">
                      <a16:colId xmlns:a16="http://schemas.microsoft.com/office/drawing/2014/main" val="3459503864"/>
                    </a:ext>
                  </a:extLst>
                </a:gridCol>
              </a:tblGrid>
              <a:tr h="856183">
                <a:tc>
                  <a:txBody>
                    <a:bodyPr/>
                    <a:lstStyle/>
                    <a:p>
                      <a:pPr algn="l" hangingPunct="0">
                        <a:lnSpc>
                          <a:spcPct val="115000"/>
                        </a:lnSpc>
                        <a:spcAft>
                          <a:spcPts val="600"/>
                        </a:spcAft>
                      </a:pPr>
                      <a:r>
                        <a:rPr lang="en-ZA" sz="1200" dirty="0">
                          <a:effectLst/>
                        </a:rPr>
                        <a:t>Member State</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Consultancy services related to installation of computer hardware</a:t>
                      </a:r>
                      <a:endParaRPr lang="en-GB" sz="1600" dirty="0">
                        <a:effectLst/>
                      </a:endParaRPr>
                    </a:p>
                    <a:p>
                      <a:pPr algn="ctr" hangingPunct="0">
                        <a:lnSpc>
                          <a:spcPct val="115000"/>
                        </a:lnSpc>
                        <a:spcAft>
                          <a:spcPts val="600"/>
                        </a:spcAft>
                      </a:pPr>
                      <a:r>
                        <a:rPr lang="en-ZA" sz="1200" dirty="0">
                          <a:effectLst/>
                        </a:rPr>
                        <a:t>(CPC 841)</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Software implementation services</a:t>
                      </a:r>
                      <a:endParaRPr lang="en-GB" sz="1600">
                        <a:effectLst/>
                      </a:endParaRPr>
                    </a:p>
                    <a:p>
                      <a:pPr algn="ctr" hangingPunct="0">
                        <a:lnSpc>
                          <a:spcPct val="115000"/>
                        </a:lnSpc>
                        <a:spcAft>
                          <a:spcPts val="600"/>
                        </a:spcAft>
                      </a:pPr>
                      <a:r>
                        <a:rPr lang="en-ZA" sz="1200">
                          <a:effectLst/>
                        </a:rPr>
                        <a:t>(CPC 842)</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Data processing services</a:t>
                      </a:r>
                      <a:endParaRPr lang="en-GB" sz="1600" dirty="0">
                        <a:effectLst/>
                      </a:endParaRPr>
                    </a:p>
                    <a:p>
                      <a:pPr algn="ctr" hangingPunct="0">
                        <a:lnSpc>
                          <a:spcPct val="115000"/>
                        </a:lnSpc>
                        <a:spcAft>
                          <a:spcPts val="600"/>
                        </a:spcAft>
                      </a:pPr>
                      <a:r>
                        <a:rPr lang="en-ZA" sz="1200" dirty="0">
                          <a:effectLst/>
                        </a:rPr>
                        <a:t>(CPC 843)</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Database services</a:t>
                      </a:r>
                      <a:endParaRPr lang="en-GB" sz="1600">
                        <a:effectLst/>
                      </a:endParaRPr>
                    </a:p>
                    <a:p>
                      <a:pPr algn="ctr" hangingPunct="0">
                        <a:lnSpc>
                          <a:spcPct val="115000"/>
                        </a:lnSpc>
                        <a:spcAft>
                          <a:spcPts val="600"/>
                        </a:spcAft>
                      </a:pPr>
                      <a:r>
                        <a:rPr lang="en-ZA" sz="1200">
                          <a:effectLst/>
                        </a:rPr>
                        <a:t>(CPC 844)</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Other services </a:t>
                      </a:r>
                    </a:p>
                    <a:p>
                      <a:pPr algn="ctr" hangingPunct="0">
                        <a:lnSpc>
                          <a:spcPct val="115000"/>
                        </a:lnSpc>
                        <a:spcAft>
                          <a:spcPts val="600"/>
                        </a:spcAft>
                      </a:pPr>
                      <a:r>
                        <a:rPr lang="en-ZA" sz="1200" dirty="0">
                          <a:effectLst/>
                        </a:rPr>
                        <a:t>(CPC 845-849)</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08347055"/>
                  </a:ext>
                </a:extLst>
              </a:tr>
              <a:tr h="193061">
                <a:tc>
                  <a:txBody>
                    <a:bodyPr/>
                    <a:lstStyle/>
                    <a:p>
                      <a:pPr algn="l" hangingPunct="0">
                        <a:lnSpc>
                          <a:spcPct val="115000"/>
                        </a:lnSpc>
                        <a:spcAft>
                          <a:spcPts val="600"/>
                        </a:spcAft>
                      </a:pPr>
                      <a:r>
                        <a:rPr lang="en-ZA" sz="1200">
                          <a:effectLst/>
                        </a:rPr>
                        <a:t>Botswana</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0893604"/>
                  </a:ext>
                </a:extLst>
              </a:tr>
              <a:tr h="193061">
                <a:tc>
                  <a:txBody>
                    <a:bodyPr/>
                    <a:lstStyle/>
                    <a:p>
                      <a:pPr algn="l" hangingPunct="0">
                        <a:lnSpc>
                          <a:spcPct val="115000"/>
                        </a:lnSpc>
                        <a:spcAft>
                          <a:spcPts val="600"/>
                        </a:spcAft>
                      </a:pPr>
                      <a:r>
                        <a:rPr lang="en-ZA" sz="1200" dirty="0">
                          <a:effectLst/>
                        </a:rPr>
                        <a:t>Eswatini</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3757090"/>
                  </a:ext>
                </a:extLst>
              </a:tr>
              <a:tr h="193061">
                <a:tc>
                  <a:txBody>
                    <a:bodyPr/>
                    <a:lstStyle/>
                    <a:p>
                      <a:pPr algn="l" hangingPunct="0">
                        <a:lnSpc>
                          <a:spcPct val="115000"/>
                        </a:lnSpc>
                        <a:spcAft>
                          <a:spcPts val="600"/>
                        </a:spcAft>
                      </a:pPr>
                      <a:r>
                        <a:rPr lang="en-ZA" sz="1200" dirty="0">
                          <a:effectLst/>
                        </a:rPr>
                        <a:t>Lesotho</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10597591"/>
                  </a:ext>
                </a:extLst>
              </a:tr>
              <a:tr h="193061">
                <a:tc>
                  <a:txBody>
                    <a:bodyPr/>
                    <a:lstStyle/>
                    <a:p>
                      <a:pPr algn="l" hangingPunct="0">
                        <a:lnSpc>
                          <a:spcPct val="115000"/>
                        </a:lnSpc>
                        <a:spcAft>
                          <a:spcPts val="600"/>
                        </a:spcAft>
                      </a:pPr>
                      <a:r>
                        <a:rPr lang="en-ZA" sz="1200" dirty="0">
                          <a:effectLst/>
                        </a:rPr>
                        <a:t>Seychelles (CPC 84)</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5992074"/>
                  </a:ext>
                </a:extLst>
              </a:tr>
              <a:tr h="193061">
                <a:tc>
                  <a:txBody>
                    <a:bodyPr/>
                    <a:lstStyle/>
                    <a:p>
                      <a:pPr algn="l" hangingPunct="0">
                        <a:lnSpc>
                          <a:spcPct val="115000"/>
                        </a:lnSpc>
                        <a:spcAft>
                          <a:spcPts val="600"/>
                        </a:spcAft>
                      </a:pPr>
                      <a:r>
                        <a:rPr lang="en-ZA" sz="1200" dirty="0">
                          <a:effectLst/>
                        </a:rPr>
                        <a:t>South Africa</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45232496"/>
                  </a:ext>
                </a:extLst>
              </a:tr>
            </a:tbl>
          </a:graphicData>
        </a:graphic>
      </p:graphicFrame>
    </p:spTree>
    <p:extLst>
      <p:ext uri="{BB962C8B-B14F-4D97-AF65-F5344CB8AC3E}">
        <p14:creationId xmlns:p14="http://schemas.microsoft.com/office/powerpoint/2010/main" val="3427218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762B-A19F-BA28-F08D-B559C4E11B0B}"/>
              </a:ext>
            </a:extLst>
          </p:cNvPr>
          <p:cNvSpPr>
            <a:spLocks noGrp="1"/>
          </p:cNvSpPr>
          <p:nvPr>
            <p:ph type="title"/>
          </p:nvPr>
        </p:nvSpPr>
        <p:spPr/>
        <p:txBody>
          <a:bodyPr>
            <a:normAutofit/>
          </a:bodyPr>
          <a:lstStyle/>
          <a:p>
            <a:r>
              <a:rPr lang="pt-BR" sz="3600" dirty="0"/>
              <a:t>Serviços às empresas – Compromissos do GATS
</a:t>
            </a:r>
            <a:endParaRPr lang="en-GB" sz="3600" b="1" dirty="0"/>
          </a:p>
        </p:txBody>
      </p:sp>
      <p:graphicFrame>
        <p:nvGraphicFramePr>
          <p:cNvPr id="10" name="Content Placeholder 6">
            <a:extLst>
              <a:ext uri="{FF2B5EF4-FFF2-40B4-BE49-F238E27FC236}">
                <a16:creationId xmlns:a16="http://schemas.microsoft.com/office/drawing/2014/main" id="{CB39A72B-CC0A-A2B1-8747-699D16DBF003}"/>
              </a:ext>
            </a:extLst>
          </p:cNvPr>
          <p:cNvGraphicFramePr>
            <a:graphicFrameLocks/>
          </p:cNvGraphicFramePr>
          <p:nvPr>
            <p:extLst>
              <p:ext uri="{D42A27DB-BD31-4B8C-83A1-F6EECF244321}">
                <p14:modId xmlns:p14="http://schemas.microsoft.com/office/powerpoint/2010/main" val="2622325821"/>
              </p:ext>
            </p:extLst>
          </p:nvPr>
        </p:nvGraphicFramePr>
        <p:xfrm>
          <a:off x="838200" y="1722736"/>
          <a:ext cx="10515601" cy="117627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75509">
                  <a:extLst>
                    <a:ext uri="{9D8B030D-6E8A-4147-A177-3AD203B41FA5}">
                      <a16:colId xmlns:a16="http://schemas.microsoft.com/office/drawing/2014/main" val="634061818"/>
                    </a:ext>
                  </a:extLst>
                </a:gridCol>
                <a:gridCol w="3013364">
                  <a:extLst>
                    <a:ext uri="{9D8B030D-6E8A-4147-A177-3AD203B41FA5}">
                      <a16:colId xmlns:a16="http://schemas.microsoft.com/office/drawing/2014/main" val="1517452958"/>
                    </a:ext>
                  </a:extLst>
                </a:gridCol>
                <a:gridCol w="3013364">
                  <a:extLst>
                    <a:ext uri="{9D8B030D-6E8A-4147-A177-3AD203B41FA5}">
                      <a16:colId xmlns:a16="http://schemas.microsoft.com/office/drawing/2014/main" val="195583006"/>
                    </a:ext>
                  </a:extLst>
                </a:gridCol>
                <a:gridCol w="3013364">
                  <a:extLst>
                    <a:ext uri="{9D8B030D-6E8A-4147-A177-3AD203B41FA5}">
                      <a16:colId xmlns:a16="http://schemas.microsoft.com/office/drawing/2014/main" val="890196633"/>
                    </a:ext>
                  </a:extLst>
                </a:gridCol>
              </a:tblGrid>
              <a:tr h="486280">
                <a:tc>
                  <a:txBody>
                    <a:bodyPr/>
                    <a:lstStyle/>
                    <a:p>
                      <a:pPr algn="l" hangingPunct="0">
                        <a:lnSpc>
                          <a:spcPct val="115000"/>
                        </a:lnSpc>
                        <a:spcAft>
                          <a:spcPts val="1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fr-FR" sz="1400" dirty="0">
                          <a:effectLst/>
                        </a:rPr>
                        <a:t>R&amp;D services on </a:t>
                      </a:r>
                      <a:r>
                        <a:rPr lang="fr-FR" sz="1400" dirty="0" err="1">
                          <a:effectLst/>
                        </a:rPr>
                        <a:t>natural</a:t>
                      </a:r>
                      <a:r>
                        <a:rPr lang="fr-FR" sz="1400" dirty="0">
                          <a:effectLst/>
                        </a:rPr>
                        <a:t> sciences </a:t>
                      </a:r>
                      <a:endParaRPr lang="en-GB" sz="1800" dirty="0">
                        <a:effectLst/>
                      </a:endParaRPr>
                    </a:p>
                    <a:p>
                      <a:pPr algn="ctr" hangingPunct="0">
                        <a:lnSpc>
                          <a:spcPct val="115000"/>
                        </a:lnSpc>
                        <a:spcAft>
                          <a:spcPts val="100"/>
                        </a:spcAft>
                      </a:pPr>
                      <a:r>
                        <a:rPr lang="fr-FR" sz="1400" dirty="0">
                          <a:effectLst/>
                        </a:rPr>
                        <a:t>(CPC 851)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GB" sz="1400">
                          <a:effectLst/>
                        </a:rPr>
                        <a:t>R&amp;D services on social sciences and humanities (CPC 852)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GB" sz="1400" dirty="0">
                          <a:effectLst/>
                        </a:rPr>
                        <a:t>Interdisciplinary R&amp;D services </a:t>
                      </a:r>
                      <a:endParaRPr lang="en-GB" sz="1800" dirty="0">
                        <a:effectLst/>
                      </a:endParaRPr>
                    </a:p>
                    <a:p>
                      <a:pPr algn="ctr" hangingPunct="0">
                        <a:lnSpc>
                          <a:spcPct val="115000"/>
                        </a:lnSpc>
                        <a:spcAft>
                          <a:spcPts val="100"/>
                        </a:spcAft>
                      </a:pPr>
                      <a:r>
                        <a:rPr lang="en-GB" sz="1400" dirty="0">
                          <a:effectLst/>
                        </a:rPr>
                        <a:t>(CPC 853)</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67065790"/>
                  </a:ext>
                </a:extLst>
              </a:tr>
              <a:tr h="177766">
                <a:tc>
                  <a:txBody>
                    <a:bodyPr/>
                    <a:lstStyle/>
                    <a:p>
                      <a:pPr algn="l" hangingPunct="0">
                        <a:lnSpc>
                          <a:spcPct val="115000"/>
                        </a:lnSpc>
                        <a:spcAft>
                          <a:spcPts val="100"/>
                        </a:spcAft>
                      </a:pPr>
                      <a:r>
                        <a:rPr lang="en-ZA" sz="1400" dirty="0">
                          <a:effectLst/>
                        </a:rPr>
                        <a:t>Botswana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50851965"/>
                  </a:ext>
                </a:extLst>
              </a:tr>
              <a:tr h="177766">
                <a:tc>
                  <a:txBody>
                    <a:bodyPr/>
                    <a:lstStyle/>
                    <a:p>
                      <a:pPr algn="l" hangingPunct="0">
                        <a:lnSpc>
                          <a:spcPct val="115000"/>
                        </a:lnSpc>
                        <a:spcAft>
                          <a:spcPts val="100"/>
                        </a:spcAft>
                      </a:pPr>
                      <a:r>
                        <a:rPr lang="en-ZA" sz="1400" dirty="0">
                          <a:effectLst/>
                        </a:rPr>
                        <a:t>Eswatini</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4290005"/>
                  </a:ext>
                </a:extLst>
              </a:tr>
              <a:tr h="177766">
                <a:tc>
                  <a:txBody>
                    <a:bodyPr/>
                    <a:lstStyle/>
                    <a:p>
                      <a:pPr algn="l" hangingPunct="0">
                        <a:lnSpc>
                          <a:spcPct val="115000"/>
                        </a:lnSpc>
                        <a:spcAft>
                          <a:spcPts val="100"/>
                        </a:spcAft>
                      </a:pPr>
                      <a:r>
                        <a:rPr lang="en-ZA" sz="1400" dirty="0">
                          <a:effectLst/>
                        </a:rPr>
                        <a:t>Seychelles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70234529"/>
                  </a:ext>
                </a:extLst>
              </a:tr>
            </a:tbl>
          </a:graphicData>
        </a:graphic>
      </p:graphicFrame>
      <p:sp>
        <p:nvSpPr>
          <p:cNvPr id="11" name="TextBox 10">
            <a:extLst>
              <a:ext uri="{FF2B5EF4-FFF2-40B4-BE49-F238E27FC236}">
                <a16:creationId xmlns:a16="http://schemas.microsoft.com/office/drawing/2014/main" id="{F9A8F6D4-421C-B0BA-DCA4-1B240B68D10B}"/>
              </a:ext>
            </a:extLst>
          </p:cNvPr>
          <p:cNvSpPr txBox="1"/>
          <p:nvPr/>
        </p:nvSpPr>
        <p:spPr>
          <a:xfrm>
            <a:off x="921775" y="1291849"/>
            <a:ext cx="1694695" cy="707886"/>
          </a:xfrm>
          <a:prstGeom prst="rect">
            <a:avLst/>
          </a:prstGeom>
          <a:noFill/>
        </p:spPr>
        <p:txBody>
          <a:bodyPr wrap="none" rtlCol="0">
            <a:spAutoFit/>
          </a:bodyPr>
          <a:lstStyle/>
          <a:p>
            <a:r>
              <a:rPr lang="en-GB" sz="2000" dirty="0" err="1">
                <a:solidFill>
                  <a:srgbClr val="FF0000"/>
                </a:solidFill>
                <a:latin typeface="Arial Narrow" panose="020B0606020202030204" pitchFamily="34" charset="0"/>
                <a:cs typeface="Arial" panose="020B0604020202020204" pitchFamily="34" charset="0"/>
              </a:rPr>
              <a:t>Serviços</a:t>
            </a:r>
            <a:r>
              <a:rPr lang="en-GB" sz="2000" dirty="0">
                <a:solidFill>
                  <a:srgbClr val="FF0000"/>
                </a:solidFill>
                <a:latin typeface="Arial Narrow" panose="020B0606020202030204" pitchFamily="34" charset="0"/>
                <a:cs typeface="Arial" panose="020B0604020202020204" pitchFamily="34" charset="0"/>
              </a:rPr>
              <a:t> de I&amp;D
</a:t>
            </a:r>
            <a:endParaRPr lang="en-US" sz="2200" dirty="0">
              <a:solidFill>
                <a:srgbClr val="FF0000"/>
              </a:solidFill>
              <a:latin typeface="Arial Narrow" panose="020B0606020202030204" pitchFamily="34" charset="0"/>
              <a:cs typeface="Arial" panose="020B0604020202020204" pitchFamily="34" charset="0"/>
            </a:endParaRPr>
          </a:p>
        </p:txBody>
      </p:sp>
      <p:sp>
        <p:nvSpPr>
          <p:cNvPr id="12" name="Title 1">
            <a:extLst>
              <a:ext uri="{FF2B5EF4-FFF2-40B4-BE49-F238E27FC236}">
                <a16:creationId xmlns:a16="http://schemas.microsoft.com/office/drawing/2014/main" id="{3ECD974C-EA56-8F09-6502-D9230775B76B}"/>
              </a:ext>
            </a:extLst>
          </p:cNvPr>
          <p:cNvSpPr txBox="1">
            <a:spLocks/>
          </p:cNvSpPr>
          <p:nvPr/>
        </p:nvSpPr>
        <p:spPr>
          <a:xfrm>
            <a:off x="921775" y="3002195"/>
            <a:ext cx="5518599" cy="543594"/>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200" dirty="0" err="1">
                <a:solidFill>
                  <a:srgbClr val="FF0000"/>
                </a:solidFill>
                <a:latin typeface="Arial Narrow" panose="020B0606020202030204" pitchFamily="34" charset="0"/>
              </a:rPr>
              <a:t>Serviços</a:t>
            </a:r>
            <a:r>
              <a:rPr lang="en-GB" sz="2200" dirty="0">
                <a:solidFill>
                  <a:srgbClr val="FF0000"/>
                </a:solidFill>
                <a:latin typeface="Arial Narrow" panose="020B0606020202030204" pitchFamily="34" charset="0"/>
              </a:rPr>
              <a:t> </a:t>
            </a:r>
            <a:r>
              <a:rPr lang="en-GB" sz="2200" dirty="0" err="1">
                <a:solidFill>
                  <a:srgbClr val="FF0000"/>
                </a:solidFill>
                <a:latin typeface="Arial Narrow" panose="020B0606020202030204" pitchFamily="34" charset="0"/>
              </a:rPr>
              <a:t>imobiliários</a:t>
            </a:r>
            <a:r>
              <a:rPr lang="en-GB" sz="2200" dirty="0">
                <a:solidFill>
                  <a:srgbClr val="FF0000"/>
                </a:solidFill>
                <a:latin typeface="Arial Narrow" panose="020B0606020202030204" pitchFamily="34" charset="0"/>
              </a:rPr>
              <a:t>
</a:t>
            </a:r>
          </a:p>
        </p:txBody>
      </p:sp>
      <p:graphicFrame>
        <p:nvGraphicFramePr>
          <p:cNvPr id="13" name="Table 12">
            <a:extLst>
              <a:ext uri="{FF2B5EF4-FFF2-40B4-BE49-F238E27FC236}">
                <a16:creationId xmlns:a16="http://schemas.microsoft.com/office/drawing/2014/main" id="{AB055FC4-67E6-688B-27A3-3AAA6A569ADF}"/>
              </a:ext>
            </a:extLst>
          </p:cNvPr>
          <p:cNvGraphicFramePr>
            <a:graphicFrameLocks noGrp="1"/>
          </p:cNvGraphicFramePr>
          <p:nvPr>
            <p:extLst>
              <p:ext uri="{D42A27DB-BD31-4B8C-83A1-F6EECF244321}">
                <p14:modId xmlns:p14="http://schemas.microsoft.com/office/powerpoint/2010/main" val="3953892760"/>
              </p:ext>
            </p:extLst>
          </p:nvPr>
        </p:nvGraphicFramePr>
        <p:xfrm>
          <a:off x="838197" y="3517400"/>
          <a:ext cx="10529944" cy="112473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76000">
                  <a:extLst>
                    <a:ext uri="{9D8B030D-6E8A-4147-A177-3AD203B41FA5}">
                      <a16:colId xmlns:a16="http://schemas.microsoft.com/office/drawing/2014/main" val="2426536018"/>
                    </a:ext>
                  </a:extLst>
                </a:gridCol>
                <a:gridCol w="4526972">
                  <a:extLst>
                    <a:ext uri="{9D8B030D-6E8A-4147-A177-3AD203B41FA5}">
                      <a16:colId xmlns:a16="http://schemas.microsoft.com/office/drawing/2014/main" val="1610811347"/>
                    </a:ext>
                  </a:extLst>
                </a:gridCol>
                <a:gridCol w="4526972">
                  <a:extLst>
                    <a:ext uri="{9D8B030D-6E8A-4147-A177-3AD203B41FA5}">
                      <a16:colId xmlns:a16="http://schemas.microsoft.com/office/drawing/2014/main" val="1855943860"/>
                    </a:ext>
                  </a:extLst>
                </a:gridCol>
              </a:tblGrid>
              <a:tr h="414471">
                <a:tc>
                  <a:txBody>
                    <a:bodyPr/>
                    <a:lstStyle/>
                    <a:p>
                      <a:pPr algn="l" hangingPunct="0">
                        <a:lnSpc>
                          <a:spcPct val="115000"/>
                        </a:lnSpc>
                        <a:spcAft>
                          <a:spcPts val="1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Involving own or leased property (CPC 821)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Aft>
                          <a:spcPts val="100"/>
                        </a:spcAft>
                      </a:pPr>
                      <a:r>
                        <a:rPr lang="en-ZA" sz="1400" dirty="0">
                          <a:effectLst/>
                        </a:rPr>
                        <a:t>On a fee or contract basis  (CPC 822)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6255449"/>
                  </a:ext>
                </a:extLst>
              </a:tr>
              <a:tr h="236755">
                <a:tc>
                  <a:txBody>
                    <a:bodyPr/>
                    <a:lstStyle/>
                    <a:p>
                      <a:pPr algn="l" hangingPunct="0">
                        <a:lnSpc>
                          <a:spcPct val="115000"/>
                        </a:lnSpc>
                        <a:spcAft>
                          <a:spcPts val="100"/>
                        </a:spcAft>
                      </a:pPr>
                      <a:r>
                        <a:rPr lang="en-ZA" sz="1400" dirty="0">
                          <a:effectLst/>
                        </a:rPr>
                        <a:t>Botswana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7634272"/>
                  </a:ext>
                </a:extLst>
              </a:tr>
              <a:tr h="236755">
                <a:tc>
                  <a:txBody>
                    <a:bodyPr/>
                    <a:lstStyle/>
                    <a:p>
                      <a:pPr algn="l" hangingPunct="0">
                        <a:lnSpc>
                          <a:spcPct val="115000"/>
                        </a:lnSpc>
                        <a:spcAft>
                          <a:spcPts val="100"/>
                        </a:spcAft>
                      </a:pPr>
                      <a:r>
                        <a:rPr lang="en-ZA" sz="1400" dirty="0">
                          <a:effectLst/>
                        </a:rPr>
                        <a:t>Lesotho</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8434252"/>
                  </a:ext>
                </a:extLst>
              </a:tr>
              <a:tr h="236755">
                <a:tc>
                  <a:txBody>
                    <a:bodyPr/>
                    <a:lstStyle/>
                    <a:p>
                      <a:pPr algn="l" hangingPunct="0">
                        <a:lnSpc>
                          <a:spcPct val="115000"/>
                        </a:lnSpc>
                        <a:spcAft>
                          <a:spcPts val="100"/>
                        </a:spcAft>
                      </a:pPr>
                      <a:r>
                        <a:rPr lang="en-ZA" sz="1400" dirty="0">
                          <a:effectLst/>
                        </a:rPr>
                        <a:t>South Africa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0592530"/>
                  </a:ext>
                </a:extLst>
              </a:tr>
            </a:tbl>
          </a:graphicData>
        </a:graphic>
      </p:graphicFrame>
      <p:graphicFrame>
        <p:nvGraphicFramePr>
          <p:cNvPr id="14" name="Table 13">
            <a:extLst>
              <a:ext uri="{FF2B5EF4-FFF2-40B4-BE49-F238E27FC236}">
                <a16:creationId xmlns:a16="http://schemas.microsoft.com/office/drawing/2014/main" id="{CEEF6DE8-541B-9A52-2370-1BFF1774206E}"/>
              </a:ext>
            </a:extLst>
          </p:cNvPr>
          <p:cNvGraphicFramePr>
            <a:graphicFrameLocks noGrp="1"/>
          </p:cNvGraphicFramePr>
          <p:nvPr>
            <p:extLst>
              <p:ext uri="{D42A27DB-BD31-4B8C-83A1-F6EECF244321}">
                <p14:modId xmlns:p14="http://schemas.microsoft.com/office/powerpoint/2010/main" val="522804212"/>
              </p:ext>
            </p:extLst>
          </p:nvPr>
        </p:nvGraphicFramePr>
        <p:xfrm>
          <a:off x="838197" y="5166337"/>
          <a:ext cx="10541565" cy="154209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76000">
                  <a:extLst>
                    <a:ext uri="{9D8B030D-6E8A-4147-A177-3AD203B41FA5}">
                      <a16:colId xmlns:a16="http://schemas.microsoft.com/office/drawing/2014/main" val="944523603"/>
                    </a:ext>
                  </a:extLst>
                </a:gridCol>
                <a:gridCol w="1813113">
                  <a:extLst>
                    <a:ext uri="{9D8B030D-6E8A-4147-A177-3AD203B41FA5}">
                      <a16:colId xmlns:a16="http://schemas.microsoft.com/office/drawing/2014/main" val="1558930316"/>
                    </a:ext>
                  </a:extLst>
                </a:gridCol>
                <a:gridCol w="1813113">
                  <a:extLst>
                    <a:ext uri="{9D8B030D-6E8A-4147-A177-3AD203B41FA5}">
                      <a16:colId xmlns:a16="http://schemas.microsoft.com/office/drawing/2014/main" val="2360273444"/>
                    </a:ext>
                  </a:extLst>
                </a:gridCol>
                <a:gridCol w="1813113">
                  <a:extLst>
                    <a:ext uri="{9D8B030D-6E8A-4147-A177-3AD203B41FA5}">
                      <a16:colId xmlns:a16="http://schemas.microsoft.com/office/drawing/2014/main" val="1571493219"/>
                    </a:ext>
                  </a:extLst>
                </a:gridCol>
                <a:gridCol w="1813113">
                  <a:extLst>
                    <a:ext uri="{9D8B030D-6E8A-4147-A177-3AD203B41FA5}">
                      <a16:colId xmlns:a16="http://schemas.microsoft.com/office/drawing/2014/main" val="3951713280"/>
                    </a:ext>
                  </a:extLst>
                </a:gridCol>
                <a:gridCol w="1813113">
                  <a:extLst>
                    <a:ext uri="{9D8B030D-6E8A-4147-A177-3AD203B41FA5}">
                      <a16:colId xmlns:a16="http://schemas.microsoft.com/office/drawing/2014/main" val="2586100252"/>
                    </a:ext>
                  </a:extLst>
                </a:gridCol>
              </a:tblGrid>
              <a:tr h="560355">
                <a:tc>
                  <a:txBody>
                    <a:bodyPr/>
                    <a:lstStyle/>
                    <a:p>
                      <a:pPr algn="l" hangingPunct="0">
                        <a:lnSpc>
                          <a:spcPct val="115000"/>
                        </a:lnSpc>
                        <a:spcBef>
                          <a:spcPts val="0"/>
                        </a:spcBef>
                        <a:spcAft>
                          <a:spcPts val="1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Relating to ships </a:t>
                      </a:r>
                      <a:endParaRPr lang="en-GB" sz="1800" dirty="0">
                        <a:effectLst/>
                      </a:endParaRPr>
                    </a:p>
                    <a:p>
                      <a:pPr algn="ctr" hangingPunct="0">
                        <a:lnSpc>
                          <a:spcPct val="100000"/>
                        </a:lnSpc>
                        <a:spcBef>
                          <a:spcPts val="0"/>
                        </a:spcBef>
                        <a:spcAft>
                          <a:spcPts val="100"/>
                        </a:spcAft>
                      </a:pPr>
                      <a:r>
                        <a:rPr lang="en-ZA" sz="1400" dirty="0">
                          <a:effectLst/>
                        </a:rPr>
                        <a:t>(CPC 83103)</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Relating to aircraft </a:t>
                      </a:r>
                      <a:endParaRPr lang="en-GB" sz="1800" dirty="0">
                        <a:effectLst/>
                      </a:endParaRPr>
                    </a:p>
                    <a:p>
                      <a:pPr algn="ctr" hangingPunct="0">
                        <a:lnSpc>
                          <a:spcPct val="100000"/>
                        </a:lnSpc>
                        <a:spcBef>
                          <a:spcPts val="0"/>
                        </a:spcBef>
                        <a:spcAft>
                          <a:spcPts val="100"/>
                        </a:spcAft>
                      </a:pPr>
                      <a:r>
                        <a:rPr lang="en-ZA" sz="1400" dirty="0">
                          <a:effectLst/>
                        </a:rPr>
                        <a:t>(CPC 83104)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Relating to other transport equipment (CPC 83101, 83102)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Relating to other machinery and equipment                  (CPC 83105, 83106)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Other</a:t>
                      </a:r>
                      <a:endParaRPr lang="en-GB" sz="1800" dirty="0">
                        <a:effectLst/>
                      </a:endParaRPr>
                    </a:p>
                    <a:p>
                      <a:pPr algn="ctr" hangingPunct="0">
                        <a:lnSpc>
                          <a:spcPct val="100000"/>
                        </a:lnSpc>
                        <a:spcBef>
                          <a:spcPts val="0"/>
                        </a:spcBef>
                        <a:spcAft>
                          <a:spcPts val="100"/>
                        </a:spcAft>
                      </a:pPr>
                      <a:r>
                        <a:rPr lang="en-ZA" sz="1400" dirty="0">
                          <a:effectLst/>
                        </a:rPr>
                        <a:t>(including CPC 83107-83109 and 8320)</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58341898"/>
                  </a:ext>
                </a:extLst>
              </a:tr>
              <a:tr h="160211">
                <a:tc>
                  <a:txBody>
                    <a:bodyPr/>
                    <a:lstStyle/>
                    <a:p>
                      <a:pPr algn="l" hangingPunct="0">
                        <a:lnSpc>
                          <a:spcPct val="115000"/>
                        </a:lnSpc>
                        <a:spcBef>
                          <a:spcPts val="100"/>
                        </a:spcBef>
                        <a:spcAft>
                          <a:spcPts val="100"/>
                        </a:spcAft>
                      </a:pPr>
                      <a:r>
                        <a:rPr lang="en-ZA" sz="1400" dirty="0">
                          <a:effectLst/>
                        </a:rPr>
                        <a:t>Lesotho</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8596807"/>
                  </a:ext>
                </a:extLst>
              </a:tr>
              <a:tr h="160211">
                <a:tc>
                  <a:txBody>
                    <a:bodyPr/>
                    <a:lstStyle/>
                    <a:p>
                      <a:pPr algn="l" hangingPunct="0">
                        <a:lnSpc>
                          <a:spcPct val="115000"/>
                        </a:lnSpc>
                        <a:spcBef>
                          <a:spcPts val="100"/>
                        </a:spcBef>
                        <a:spcAft>
                          <a:spcPts val="100"/>
                        </a:spcAft>
                      </a:pPr>
                      <a:r>
                        <a:rPr lang="en-ZA" sz="1400" dirty="0">
                          <a:effectLst/>
                        </a:rPr>
                        <a:t>Seychelles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32918274"/>
                  </a:ext>
                </a:extLst>
              </a:tr>
              <a:tr h="160211">
                <a:tc>
                  <a:txBody>
                    <a:bodyPr/>
                    <a:lstStyle/>
                    <a:p>
                      <a:pPr algn="l" hangingPunct="0">
                        <a:lnSpc>
                          <a:spcPct val="115000"/>
                        </a:lnSpc>
                        <a:spcBef>
                          <a:spcPts val="100"/>
                        </a:spcBef>
                        <a:spcAft>
                          <a:spcPts val="100"/>
                        </a:spcAft>
                      </a:pPr>
                      <a:r>
                        <a:rPr lang="en-ZA" sz="1400">
                          <a:effectLst/>
                        </a:rPr>
                        <a:t>South Africa</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32240858"/>
                  </a:ext>
                </a:extLst>
              </a:tr>
            </a:tbl>
          </a:graphicData>
        </a:graphic>
      </p:graphicFrame>
      <p:sp>
        <p:nvSpPr>
          <p:cNvPr id="15" name="TextBox 14">
            <a:extLst>
              <a:ext uri="{FF2B5EF4-FFF2-40B4-BE49-F238E27FC236}">
                <a16:creationId xmlns:a16="http://schemas.microsoft.com/office/drawing/2014/main" id="{F5E51C6B-7DD0-AB50-3FA0-8BF9CA62FF8C}"/>
              </a:ext>
            </a:extLst>
          </p:cNvPr>
          <p:cNvSpPr txBox="1"/>
          <p:nvPr/>
        </p:nvSpPr>
        <p:spPr>
          <a:xfrm>
            <a:off x="889383" y="4735450"/>
            <a:ext cx="4064812" cy="769441"/>
          </a:xfrm>
          <a:prstGeom prst="rect">
            <a:avLst/>
          </a:prstGeom>
          <a:noFill/>
        </p:spPr>
        <p:txBody>
          <a:bodyPr wrap="square" rtlCol="0">
            <a:spAutoFit/>
          </a:bodyPr>
          <a:lstStyle/>
          <a:p>
            <a:r>
              <a:rPr lang="en-GB" sz="2200" dirty="0" err="1">
                <a:solidFill>
                  <a:srgbClr val="FF0000"/>
                </a:solidFill>
                <a:latin typeface="Arial Narrow" panose="020B0606020202030204" pitchFamily="34" charset="0"/>
                <a:cs typeface="Arial" panose="020B0604020202020204" pitchFamily="34" charset="0"/>
              </a:rPr>
              <a:t>Serviços</a:t>
            </a:r>
            <a:r>
              <a:rPr lang="en-GB" sz="2200" dirty="0">
                <a:solidFill>
                  <a:srgbClr val="FF0000"/>
                </a:solidFill>
                <a:latin typeface="Arial Narrow" panose="020B0606020202030204" pitchFamily="34" charset="0"/>
                <a:cs typeface="Arial" panose="020B0604020202020204" pitchFamily="34" charset="0"/>
              </a:rPr>
              <a:t> de </a:t>
            </a:r>
            <a:r>
              <a:rPr lang="en-GB" sz="2200" dirty="0" err="1">
                <a:solidFill>
                  <a:srgbClr val="FF0000"/>
                </a:solidFill>
                <a:latin typeface="Arial Narrow" panose="020B0606020202030204" pitchFamily="34" charset="0"/>
                <a:cs typeface="Arial" panose="020B0604020202020204" pitchFamily="34" charset="0"/>
              </a:rPr>
              <a:t>aluguer</a:t>
            </a:r>
            <a:r>
              <a:rPr lang="en-GB" sz="2200" dirty="0">
                <a:solidFill>
                  <a:srgbClr val="FF0000"/>
                </a:solidFill>
                <a:latin typeface="Arial Narrow" panose="020B0606020202030204" pitchFamily="34" charset="0"/>
                <a:cs typeface="Arial" panose="020B0604020202020204" pitchFamily="34" charset="0"/>
              </a:rPr>
              <a:t>/leasing
</a:t>
            </a:r>
            <a:endParaRPr lang="en-US" sz="2200" dirty="0">
              <a:solidFill>
                <a:srgbClr val="FF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05333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762B-A19F-BA28-F08D-B559C4E11B0B}"/>
              </a:ext>
            </a:extLst>
          </p:cNvPr>
          <p:cNvSpPr>
            <a:spLocks noGrp="1"/>
          </p:cNvSpPr>
          <p:nvPr>
            <p:ph type="title"/>
          </p:nvPr>
        </p:nvSpPr>
        <p:spPr/>
        <p:txBody>
          <a:bodyPr>
            <a:normAutofit/>
          </a:bodyPr>
          <a:lstStyle/>
          <a:p>
            <a:r>
              <a:rPr lang="pt-BR" sz="3600" dirty="0"/>
              <a:t>Serviços às empresas – Compromissos do GATS
</a:t>
            </a:r>
            <a:endParaRPr lang="en-GB" sz="3600" dirty="0"/>
          </a:p>
        </p:txBody>
      </p:sp>
      <p:graphicFrame>
        <p:nvGraphicFramePr>
          <p:cNvPr id="9" name="Content Placeholder 6">
            <a:extLst>
              <a:ext uri="{FF2B5EF4-FFF2-40B4-BE49-F238E27FC236}">
                <a16:creationId xmlns:a16="http://schemas.microsoft.com/office/drawing/2014/main" id="{6F1EFF2B-26D5-4B96-4C59-C50D5B6BDB85}"/>
              </a:ext>
            </a:extLst>
          </p:cNvPr>
          <p:cNvGraphicFramePr>
            <a:graphicFrameLocks noGrp="1"/>
          </p:cNvGraphicFramePr>
          <p:nvPr>
            <p:ph idx="1"/>
            <p:extLst>
              <p:ext uri="{D42A27DB-BD31-4B8C-83A1-F6EECF244321}">
                <p14:modId xmlns:p14="http://schemas.microsoft.com/office/powerpoint/2010/main" val="3293386731"/>
              </p:ext>
            </p:extLst>
          </p:nvPr>
        </p:nvGraphicFramePr>
        <p:xfrm>
          <a:off x="838199" y="1821562"/>
          <a:ext cx="10515602" cy="425705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43682">
                  <a:extLst>
                    <a:ext uri="{9D8B030D-6E8A-4147-A177-3AD203B41FA5}">
                      <a16:colId xmlns:a16="http://schemas.microsoft.com/office/drawing/2014/main" val="3948807136"/>
                    </a:ext>
                  </a:extLst>
                </a:gridCol>
                <a:gridCol w="1814384">
                  <a:extLst>
                    <a:ext uri="{9D8B030D-6E8A-4147-A177-3AD203B41FA5}">
                      <a16:colId xmlns:a16="http://schemas.microsoft.com/office/drawing/2014/main" val="3048714698"/>
                    </a:ext>
                  </a:extLst>
                </a:gridCol>
                <a:gridCol w="1814384">
                  <a:extLst>
                    <a:ext uri="{9D8B030D-6E8A-4147-A177-3AD203B41FA5}">
                      <a16:colId xmlns:a16="http://schemas.microsoft.com/office/drawing/2014/main" val="2579644442"/>
                    </a:ext>
                  </a:extLst>
                </a:gridCol>
                <a:gridCol w="1814384">
                  <a:extLst>
                    <a:ext uri="{9D8B030D-6E8A-4147-A177-3AD203B41FA5}">
                      <a16:colId xmlns:a16="http://schemas.microsoft.com/office/drawing/2014/main" val="3793571542"/>
                    </a:ext>
                  </a:extLst>
                </a:gridCol>
                <a:gridCol w="1814384">
                  <a:extLst>
                    <a:ext uri="{9D8B030D-6E8A-4147-A177-3AD203B41FA5}">
                      <a16:colId xmlns:a16="http://schemas.microsoft.com/office/drawing/2014/main" val="3875650528"/>
                    </a:ext>
                  </a:extLst>
                </a:gridCol>
                <a:gridCol w="1814384">
                  <a:extLst>
                    <a:ext uri="{9D8B030D-6E8A-4147-A177-3AD203B41FA5}">
                      <a16:colId xmlns:a16="http://schemas.microsoft.com/office/drawing/2014/main" val="2235914829"/>
                    </a:ext>
                  </a:extLst>
                </a:gridCol>
              </a:tblGrid>
              <a:tr h="1435125">
                <a:tc>
                  <a:txBody>
                    <a:bodyPr/>
                    <a:lstStyle/>
                    <a:p>
                      <a:pPr algn="l" hangingPunct="0">
                        <a:lnSpc>
                          <a:spcPct val="115000"/>
                        </a:lnSpc>
                        <a:spcBef>
                          <a:spcPts val="100"/>
                        </a:spcBef>
                        <a:spcAft>
                          <a:spcPts val="6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Market research and opinion polling services </a:t>
                      </a:r>
                    </a:p>
                    <a:p>
                      <a:pPr algn="ctr" hangingPunct="0">
                        <a:lnSpc>
                          <a:spcPct val="115000"/>
                        </a:lnSpc>
                        <a:spcBef>
                          <a:spcPts val="100"/>
                        </a:spcBef>
                        <a:spcAft>
                          <a:spcPts val="600"/>
                        </a:spcAft>
                      </a:pPr>
                      <a:r>
                        <a:rPr lang="en-ZA" sz="1400" dirty="0">
                          <a:effectLst/>
                        </a:rPr>
                        <a:t>(CPC 864)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Management consulting and related services </a:t>
                      </a:r>
                    </a:p>
                    <a:p>
                      <a:pPr algn="ctr" hangingPunct="0">
                        <a:lnSpc>
                          <a:spcPct val="115000"/>
                        </a:lnSpc>
                        <a:spcBef>
                          <a:spcPts val="100"/>
                        </a:spcBef>
                        <a:spcAft>
                          <a:spcPts val="600"/>
                        </a:spcAft>
                      </a:pPr>
                      <a:r>
                        <a:rPr lang="en-ZA" sz="1400" dirty="0">
                          <a:effectLst/>
                        </a:rPr>
                        <a:t>(CPC 865, 866)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Scientific and technical consulting services (CPC 8675)</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Technical testing and analysis services </a:t>
                      </a:r>
                    </a:p>
                    <a:p>
                      <a:pPr algn="ctr" hangingPunct="0">
                        <a:lnSpc>
                          <a:spcPct val="115000"/>
                        </a:lnSpc>
                        <a:spcBef>
                          <a:spcPts val="100"/>
                        </a:spcBef>
                        <a:spcAft>
                          <a:spcPts val="600"/>
                        </a:spcAft>
                      </a:pPr>
                      <a:r>
                        <a:rPr lang="en-ZA" sz="1400" dirty="0">
                          <a:effectLst/>
                        </a:rPr>
                        <a:t>(CPC 8676)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Maintenance and repair of equipment (excluding transport equipment) (CPC 633, 8861-8866)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1050144090"/>
                  </a:ext>
                </a:extLst>
              </a:tr>
              <a:tr h="310400">
                <a:tc>
                  <a:txBody>
                    <a:bodyPr/>
                    <a:lstStyle/>
                    <a:p>
                      <a:pPr algn="l" hangingPunct="0">
                        <a:lnSpc>
                          <a:spcPct val="115000"/>
                        </a:lnSpc>
                        <a:spcBef>
                          <a:spcPts val="100"/>
                        </a:spcBef>
                        <a:spcAft>
                          <a:spcPts val="600"/>
                        </a:spcAft>
                      </a:pPr>
                      <a:r>
                        <a:rPr lang="en-ZA" sz="1400" dirty="0">
                          <a:effectLst/>
                        </a:rPr>
                        <a:t>Botswana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159292689"/>
                  </a:ext>
                </a:extLst>
              </a:tr>
              <a:tr h="310400">
                <a:tc>
                  <a:txBody>
                    <a:bodyPr/>
                    <a:lstStyle/>
                    <a:p>
                      <a:pPr algn="l" hangingPunct="0">
                        <a:lnSpc>
                          <a:spcPct val="115000"/>
                        </a:lnSpc>
                        <a:spcBef>
                          <a:spcPts val="100"/>
                        </a:spcBef>
                        <a:spcAft>
                          <a:spcPts val="600"/>
                        </a:spcAft>
                      </a:pPr>
                      <a:r>
                        <a:rPr lang="en-ZA" sz="1400" dirty="0">
                          <a:effectLst/>
                        </a:rPr>
                        <a:t>Eswatini</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2475764283"/>
                  </a:ext>
                </a:extLst>
              </a:tr>
              <a:tr h="310400">
                <a:tc>
                  <a:txBody>
                    <a:bodyPr/>
                    <a:lstStyle/>
                    <a:p>
                      <a:pPr algn="l" hangingPunct="0">
                        <a:lnSpc>
                          <a:spcPct val="115000"/>
                        </a:lnSpc>
                        <a:spcBef>
                          <a:spcPts val="100"/>
                        </a:spcBef>
                        <a:spcAft>
                          <a:spcPts val="600"/>
                        </a:spcAft>
                      </a:pPr>
                      <a:r>
                        <a:rPr lang="en-ZA" sz="1400" dirty="0">
                          <a:effectLst/>
                        </a:rPr>
                        <a:t>Lesotho</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2468145963"/>
                  </a:ext>
                </a:extLst>
              </a:tr>
              <a:tr h="338734">
                <a:tc>
                  <a:txBody>
                    <a:bodyPr/>
                    <a:lstStyle/>
                    <a:p>
                      <a:pPr algn="l" hangingPunct="0">
                        <a:lnSpc>
                          <a:spcPct val="115000"/>
                        </a:lnSpc>
                        <a:spcBef>
                          <a:spcPts val="100"/>
                        </a:spcBef>
                        <a:spcAft>
                          <a:spcPts val="600"/>
                        </a:spcAft>
                      </a:pPr>
                      <a:r>
                        <a:rPr lang="en-ZA" sz="1400" dirty="0">
                          <a:effectLst/>
                        </a:rPr>
                        <a:t>Madagascar</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3357657875"/>
                  </a:ext>
                </a:extLst>
              </a:tr>
              <a:tr h="310400">
                <a:tc>
                  <a:txBody>
                    <a:bodyPr/>
                    <a:lstStyle/>
                    <a:p>
                      <a:pPr algn="l" hangingPunct="0">
                        <a:lnSpc>
                          <a:spcPct val="115000"/>
                        </a:lnSpc>
                        <a:spcBef>
                          <a:spcPts val="100"/>
                        </a:spcBef>
                        <a:spcAft>
                          <a:spcPts val="600"/>
                        </a:spcAft>
                      </a:pPr>
                      <a:r>
                        <a:rPr lang="en-ZA" sz="1400">
                          <a:effectLst/>
                        </a:rPr>
                        <a:t>Malawi</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508875876"/>
                  </a:ext>
                </a:extLst>
              </a:tr>
              <a:tr h="310400">
                <a:tc>
                  <a:txBody>
                    <a:bodyPr/>
                    <a:lstStyle/>
                    <a:p>
                      <a:pPr algn="l" hangingPunct="0">
                        <a:lnSpc>
                          <a:spcPct val="115000"/>
                        </a:lnSpc>
                        <a:spcBef>
                          <a:spcPts val="100"/>
                        </a:spcBef>
                        <a:spcAft>
                          <a:spcPts val="600"/>
                        </a:spcAft>
                      </a:pPr>
                      <a:r>
                        <a:rPr lang="en-ZA" sz="1400" dirty="0">
                          <a:effectLst/>
                        </a:rPr>
                        <a:t>Namibia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3513901630"/>
                  </a:ext>
                </a:extLst>
              </a:tr>
              <a:tr h="310400">
                <a:tc>
                  <a:txBody>
                    <a:bodyPr/>
                    <a:lstStyle/>
                    <a:p>
                      <a:pPr algn="l" hangingPunct="0">
                        <a:lnSpc>
                          <a:spcPct val="115000"/>
                        </a:lnSpc>
                        <a:spcBef>
                          <a:spcPts val="100"/>
                        </a:spcBef>
                        <a:spcAft>
                          <a:spcPts val="600"/>
                        </a:spcAft>
                      </a:pPr>
                      <a:r>
                        <a:rPr lang="en-ZA" sz="1400">
                          <a:effectLst/>
                        </a:rPr>
                        <a:t>Seychelles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3805172034"/>
                  </a:ext>
                </a:extLst>
              </a:tr>
              <a:tr h="310400">
                <a:tc>
                  <a:txBody>
                    <a:bodyPr/>
                    <a:lstStyle/>
                    <a:p>
                      <a:pPr algn="l" hangingPunct="0">
                        <a:lnSpc>
                          <a:spcPct val="115000"/>
                        </a:lnSpc>
                        <a:spcBef>
                          <a:spcPts val="100"/>
                        </a:spcBef>
                        <a:spcAft>
                          <a:spcPts val="600"/>
                        </a:spcAft>
                      </a:pPr>
                      <a:r>
                        <a:rPr lang="en-ZA" sz="1400" dirty="0">
                          <a:effectLst/>
                        </a:rPr>
                        <a:t>South Africa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3313075673"/>
                  </a:ext>
                </a:extLst>
              </a:tr>
              <a:tr h="310400">
                <a:tc>
                  <a:txBody>
                    <a:bodyPr/>
                    <a:lstStyle/>
                    <a:p>
                      <a:pPr algn="l" hangingPunct="0">
                        <a:lnSpc>
                          <a:spcPct val="115000"/>
                        </a:lnSpc>
                        <a:spcBef>
                          <a:spcPts val="100"/>
                        </a:spcBef>
                        <a:spcAft>
                          <a:spcPts val="600"/>
                        </a:spcAft>
                      </a:pPr>
                      <a:r>
                        <a:rPr lang="en-ZA" sz="1400">
                          <a:effectLst/>
                        </a:rPr>
                        <a:t>Zambia</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2542607222"/>
                  </a:ext>
                </a:extLst>
              </a:tr>
            </a:tbl>
          </a:graphicData>
        </a:graphic>
      </p:graphicFrame>
      <p:sp>
        <p:nvSpPr>
          <p:cNvPr id="16" name="TextBox 15">
            <a:extLst>
              <a:ext uri="{FF2B5EF4-FFF2-40B4-BE49-F238E27FC236}">
                <a16:creationId xmlns:a16="http://schemas.microsoft.com/office/drawing/2014/main" id="{4EA63C56-BD39-2801-B531-D1F592F2DBA9}"/>
              </a:ext>
            </a:extLst>
          </p:cNvPr>
          <p:cNvSpPr txBox="1"/>
          <p:nvPr/>
        </p:nvSpPr>
        <p:spPr>
          <a:xfrm>
            <a:off x="942585" y="1390675"/>
            <a:ext cx="8874074" cy="769441"/>
          </a:xfrm>
          <a:prstGeom prst="rect">
            <a:avLst/>
          </a:prstGeom>
          <a:noFill/>
        </p:spPr>
        <p:txBody>
          <a:bodyPr wrap="square" rtlCol="0">
            <a:spAutoFit/>
          </a:bodyPr>
          <a:lstStyle/>
          <a:p>
            <a:r>
              <a:rPr lang="pt-BR" sz="2200" dirty="0">
                <a:solidFill>
                  <a:srgbClr val="FF0000"/>
                </a:solidFill>
                <a:latin typeface="Arial Narrow" panose="020B0606020202030204" pitchFamily="34" charset="0"/>
                <a:cs typeface="Arial" panose="020B0604020202020204" pitchFamily="34" charset="0"/>
              </a:rPr>
              <a:t>Serviços empresariais semi-profissionais e manutenção e reparação
</a:t>
            </a:r>
            <a:endParaRPr lang="en-US" sz="2200" dirty="0">
              <a:solidFill>
                <a:srgbClr val="FF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847283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iz-powerpoint-20141103-v3">
  <a:themeElements>
    <a:clrScheme name="GIZ Farbtabelle">
      <a:dk1>
        <a:srgbClr val="000000"/>
      </a:dk1>
      <a:lt1>
        <a:srgbClr val="FFFFFF"/>
      </a:lt1>
      <a:dk2>
        <a:srgbClr val="6E6452"/>
      </a:dk2>
      <a:lt2>
        <a:srgbClr val="D2CDC8"/>
      </a:lt2>
      <a:accent1>
        <a:srgbClr val="C80F0F"/>
      </a:accent1>
      <a:accent2>
        <a:srgbClr val="D0CBC1"/>
      </a:accent2>
      <a:accent3>
        <a:srgbClr val="7C7563"/>
      </a:accent3>
      <a:accent4>
        <a:srgbClr val="660000"/>
      </a:accent4>
      <a:accent5>
        <a:srgbClr val="CC0000"/>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otalTime>13932</TotalTime>
  <Words>6926</Words>
  <Application>Microsoft Office PowerPoint</Application>
  <PresentationFormat>Widescreen</PresentationFormat>
  <Paragraphs>1536</Paragraphs>
  <Slides>49</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49</vt:i4>
      </vt:variant>
    </vt:vector>
  </HeadingPairs>
  <TitlesOfParts>
    <vt:vector size="63" baseType="lpstr">
      <vt:lpstr>Arial</vt:lpstr>
      <vt:lpstr>Arial Narrow</vt:lpstr>
      <vt:lpstr>Calibri</vt:lpstr>
      <vt:lpstr>Calibri Light</vt:lpstr>
      <vt:lpstr>Courier New</vt:lpstr>
      <vt:lpstr>Ebrima</vt:lpstr>
      <vt:lpstr>Segoe UI</vt:lpstr>
      <vt:lpstr>Symbol</vt:lpstr>
      <vt:lpstr>Times New Roman</vt:lpstr>
      <vt:lpstr>Wingdings</vt:lpstr>
      <vt:lpstr>Wingdings 2</vt:lpstr>
      <vt:lpstr>Office Theme</vt:lpstr>
      <vt:lpstr>1_Office Theme</vt:lpstr>
      <vt:lpstr>giz-powerpoint-20141103-v3</vt:lpstr>
      <vt:lpstr> preparação de OFERTAS para a 2ª RONDA DE NEGOCIAÇÕES DO COMÉRCIO DE SERVIÇOS DA SADC</vt:lpstr>
      <vt:lpstr>Preparação da segunda ronda de ofertas
</vt:lpstr>
      <vt:lpstr>Ofertas de “base" </vt:lpstr>
      <vt:lpstr>“Oferta de Base”</vt:lpstr>
      <vt:lpstr>Metodologia para a construção de ofertas "de base"
</vt:lpstr>
      <vt:lpstr>Etapa 1 - Compromissos GATS dos Estados Membros da SADC
</vt:lpstr>
      <vt:lpstr>Serviços às empresas – Compromissos do GATS
</vt:lpstr>
      <vt:lpstr>Serviços às empresas – Compromissos do GATS
</vt:lpstr>
      <vt:lpstr>Serviços às empresas – Compromissos do GATS
</vt:lpstr>
      <vt:lpstr>Serviços às empresas – Compromissos do GATS
</vt:lpstr>
      <vt:lpstr>Serviços de distribuição – Compromissos do GATS
</vt:lpstr>
      <vt:lpstr>Serviços educativos – Compromissos do GATS
</vt:lpstr>
      <vt:lpstr>Serviços ambientais – Compromissos do GATS
</vt:lpstr>
      <vt:lpstr>Health and social services – GATS commitments</vt:lpstr>
      <vt:lpstr>Recreational, cultural and sporting services  – GATS commitments</vt:lpstr>
      <vt:lpstr>Overview of existing GATS commitments  – business services</vt:lpstr>
      <vt:lpstr>Overview of existing GATS commitments</vt:lpstr>
      <vt:lpstr>Step 2 - Factor in SADC and AfCFTA improvements over GATS</vt:lpstr>
      <vt:lpstr>Environmental services – additional SADC commitments (from energy-related services)</vt:lpstr>
      <vt:lpstr>Overview of existing GATS, SADC and AfCFTA commitments – business services</vt:lpstr>
      <vt:lpstr>Overview of existing GATS, SADC and AfCFTA commitments – second round sectors excl. business services</vt:lpstr>
      <vt:lpstr>Step 3 - CPC Transposition</vt:lpstr>
      <vt:lpstr>Defining services subject to commitments</vt:lpstr>
      <vt:lpstr>W/120 vs CPC</vt:lpstr>
      <vt:lpstr>W/120 vs CPC</vt:lpstr>
      <vt:lpstr>Business services – professional services</vt:lpstr>
      <vt:lpstr>Business services – professional services</vt:lpstr>
      <vt:lpstr>Business services – computer/IT services</vt:lpstr>
      <vt:lpstr>Business services – R&amp;D; real estate services</vt:lpstr>
      <vt:lpstr>Business services – rental/leasing services</vt:lpstr>
      <vt:lpstr>Other business services - Semi-professional</vt:lpstr>
      <vt:lpstr>Other business services – Incidental/support serv.</vt:lpstr>
      <vt:lpstr>Other business services – maintenance and repair services</vt:lpstr>
      <vt:lpstr>Other business services – not elsewhere classified</vt:lpstr>
      <vt:lpstr>Distribution services</vt:lpstr>
      <vt:lpstr>Distribution services</vt:lpstr>
      <vt:lpstr>Educational services</vt:lpstr>
      <vt:lpstr>Environmental services</vt:lpstr>
      <vt:lpstr>Health and related social services</vt:lpstr>
      <vt:lpstr>Recreational, cultural and sporting services</vt:lpstr>
      <vt:lpstr>Some issues arising from transposition - examples</vt:lpstr>
      <vt:lpstr>Botswana – Real estate services</vt:lpstr>
      <vt:lpstr>Botswana – Scientific and other technical services/energy-related services</vt:lpstr>
      <vt:lpstr>Botswana – Distribution services/energy-related services</vt:lpstr>
      <vt:lpstr>Lesotho – Legal services</vt:lpstr>
      <vt:lpstr>Lesotho – Medical professional services</vt:lpstr>
      <vt:lpstr>DRC – Engineering services</vt:lpstr>
      <vt:lpstr>DRC – Technical testing services/energy-related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PROTOCOL ON trade in services   BUSINESS OPPORTUNITIES FROM 1ST ROUND NEGOTIATIONS</dc:title>
  <dc:creator>Malcolm McKinnon</dc:creator>
  <cp:lastModifiedBy>Fernanda Depaiva</cp:lastModifiedBy>
  <cp:revision>179</cp:revision>
  <dcterms:created xsi:type="dcterms:W3CDTF">2022-06-07T07:30:47Z</dcterms:created>
  <dcterms:modified xsi:type="dcterms:W3CDTF">2023-04-19T18:14:34Z</dcterms:modified>
</cp:coreProperties>
</file>